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71" r:id="rId10"/>
    <p:sldId id="276" r:id="rId11"/>
    <p:sldId id="272" r:id="rId12"/>
    <p:sldId id="273" r:id="rId13"/>
    <p:sldId id="277" r:id="rId14"/>
    <p:sldId id="275" r:id="rId15"/>
  </p:sldIdLst>
  <p:sldSz cx="18288000" cy="10287000"/>
  <p:notesSz cx="6858000" cy="9144000"/>
  <p:embeddedFontLst>
    <p:embeddedFont>
      <p:font typeface="NanumSquare Bold" panose="020B0600000101010101" pitchFamily="34" charset="-127"/>
      <p:bold r:id="rId16"/>
    </p:embeddedFont>
    <p:embeddedFont>
      <p:font typeface="NanumSquare Regular" panose="020B0600000101010101" pitchFamily="34" charset="-127"/>
      <p:regular r:id="rId17"/>
    </p:embeddedFont>
    <p:embeddedFont>
      <p:font typeface="Roboto Mono" pitchFamily="49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5" autoAdjust="0"/>
    <p:restoredTop sz="94661" autoAdjust="0"/>
  </p:normalViewPr>
  <p:slideViewPr>
    <p:cSldViewPr>
      <p:cViewPr varScale="1">
        <p:scale>
          <a:sx n="76" d="100"/>
          <a:sy n="76" d="100"/>
        </p:scale>
        <p:origin x="456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xd.adobe.com/view/8f06e601-4ef4-405b-80ec-905b5feca5bf-da55/" TargetMode="Externa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00"/>
            <a:ext cx="17221200" cy="9512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63700" y="6515100"/>
            <a:ext cx="148463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8800" b="0" i="0" u="none" strike="noStrike" spc="-600" dirty="0">
                <a:solidFill>
                  <a:srgbClr val="000000"/>
                </a:solidFill>
                <a:ea typeface="NanumSquare Bold"/>
              </a:rPr>
              <a:t>날씨기반</a:t>
            </a:r>
            <a:r>
              <a:rPr lang="en-US" sz="8800" b="0" i="0" u="none" strike="noStrike" spc="-600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8800" b="0" i="0" u="none" strike="noStrike" spc="-600" dirty="0">
                <a:solidFill>
                  <a:srgbClr val="000000"/>
                </a:solidFill>
                <a:ea typeface="NanumSquare Bold"/>
              </a:rPr>
              <a:t>패션</a:t>
            </a:r>
            <a:r>
              <a:rPr lang="en-US" sz="8800" b="0" i="0" u="none" strike="noStrike" spc="-600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8800" b="0" i="0" u="none" strike="noStrike" spc="-600" dirty="0">
                <a:solidFill>
                  <a:srgbClr val="000000"/>
                </a:solidFill>
                <a:ea typeface="NanumSquare Bold"/>
              </a:rPr>
              <a:t>코디</a:t>
            </a:r>
            <a:r>
              <a:rPr lang="en-US" sz="8800" b="0" i="0" u="none" strike="noStrike" spc="-600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8800" b="0" i="0" u="none" strike="noStrike" spc="-600" dirty="0">
                <a:solidFill>
                  <a:srgbClr val="000000"/>
                </a:solidFill>
                <a:ea typeface="NanumSquare Bold"/>
              </a:rPr>
              <a:t>추천</a:t>
            </a:r>
            <a:r>
              <a:rPr lang="en-US" sz="8800" b="0" i="0" u="none" strike="noStrike" spc="-600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8800" b="0" i="0" u="none" strike="noStrike" spc="-600" dirty="0">
                <a:solidFill>
                  <a:srgbClr val="000000"/>
                </a:solidFill>
                <a:ea typeface="NanumSquare Bold"/>
              </a:rPr>
              <a:t>시스템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80700" y="2044700"/>
            <a:ext cx="5638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8395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NanumSquare Regular"/>
              </a:rPr>
              <a:t>Please enter the contents here.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32800" y="3429000"/>
            <a:ext cx="78740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84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NanumSquare Regular"/>
              </a:rPr>
              <a:t>ByteStorm</a:t>
            </a:r>
            <a:r>
              <a:rPr lang="ko-KR" sz="2100" b="0" i="0" u="none" strike="noStrike" spc="-100">
                <a:solidFill>
                  <a:srgbClr val="000000"/>
                </a:solidFill>
                <a:ea typeface="NanumSquare Regular"/>
              </a:rPr>
              <a:t>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NanumSquare Regular"/>
              </a:rPr>
              <a:t>마디나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NanumSquare Regular"/>
              </a:rPr>
              <a:t>, </a:t>
            </a:r>
            <a:r>
              <a:rPr lang="ko-KR" sz="2100" b="0" i="0" u="none" strike="noStrike" spc="-100">
                <a:solidFill>
                  <a:srgbClr val="000000"/>
                </a:solidFill>
                <a:ea typeface="NanumSquare Regular"/>
              </a:rPr>
              <a:t>호노카</a:t>
            </a:r>
            <a:r>
              <a:rPr lang="en-US" sz="2100" b="0" i="0" u="none" strike="noStrike" spc="-100">
                <a:solidFill>
                  <a:srgbClr val="000000"/>
                </a:solidFill>
                <a:latin typeface="NanumSquare Regular"/>
              </a:rPr>
              <a:t>, </a:t>
            </a:r>
            <a:r>
              <a:rPr lang="ko-KR" sz="2100" b="0" i="0" u="none" strike="noStrike" spc="-100">
                <a:solidFill>
                  <a:srgbClr val="000000"/>
                </a:solidFill>
                <a:ea typeface="NanumSquare Regular"/>
              </a:rPr>
              <a:t>신상협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5283200"/>
            <a:ext cx="6985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095500"/>
            <a:ext cx="61722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C05A3B-9F18-0020-1B17-70C187667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8A387B-DD9A-7632-28ED-69697AC32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3800" y="-127000"/>
            <a:ext cx="15443200" cy="3606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865FD91-0691-2838-AFA8-EE9C95180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70000" y="876300"/>
            <a:ext cx="1066800" cy="495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6BD821E-2EC1-2A2C-2566-C8D6A3DBD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56500" y="4902200"/>
            <a:ext cx="11150600" cy="4953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36B90D4B-15FD-7CB1-2AE8-6FA06915CAE0}"/>
              </a:ext>
            </a:extLst>
          </p:cNvPr>
          <p:cNvSpPr txBox="1"/>
          <p:nvPr/>
        </p:nvSpPr>
        <p:spPr>
          <a:xfrm>
            <a:off x="1270000" y="1397000"/>
            <a:ext cx="10706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9559"/>
              </a:lnSpc>
            </a:pPr>
            <a:r>
              <a:rPr lang="ko-KR" altLang="en-US" sz="6000" b="0" i="0" u="none" strike="noStrike" spc="-400" dirty="0">
                <a:solidFill>
                  <a:srgbClr val="000000"/>
                </a:solidFill>
                <a:ea typeface="NanumSquare Bold"/>
              </a:rPr>
              <a:t>구성원별</a:t>
            </a:r>
            <a:r>
              <a:rPr lang="en-US" altLang="ko-KR" sz="6000" spc="-400" dirty="0">
                <a:solidFill>
                  <a:srgbClr val="000000"/>
                </a:solidFill>
                <a:ea typeface="NanumSquare Bold"/>
              </a:rPr>
              <a:t> </a:t>
            </a:r>
            <a:r>
              <a:rPr lang="ko-KR" altLang="en-US" sz="6000" spc="-400" dirty="0">
                <a:solidFill>
                  <a:srgbClr val="000000"/>
                </a:solidFill>
                <a:ea typeface="NanumSquare Bold"/>
              </a:rPr>
              <a:t>결과 제시</a:t>
            </a:r>
            <a:r>
              <a:rPr lang="en-US" sz="6000" b="0" i="0" u="none" strike="noStrike" spc="-400" dirty="0">
                <a:solidFill>
                  <a:srgbClr val="000000"/>
                </a:solidFill>
                <a:latin typeface="NanumSquare Bold"/>
              </a:rPr>
              <a:t> </a:t>
            </a:r>
          </a:p>
        </p:txBody>
      </p:sp>
      <p:pic>
        <p:nvPicPr>
          <p:cNvPr id="12" name="그림 11" descr="텍스트, 스크린샷, 의류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617EDA-6719-DA78-9E36-839353778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641268"/>
            <a:ext cx="3378200" cy="6382661"/>
          </a:xfrm>
          <a:prstGeom prst="rect">
            <a:avLst/>
          </a:prstGeom>
        </p:spPr>
      </p:pic>
      <p:pic>
        <p:nvPicPr>
          <p:cNvPr id="14" name="그림 13" descr="텍스트, 스크린샷, 디자인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6432AC-EA0A-C225-70DE-579E0CB2BC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935" y="3611636"/>
            <a:ext cx="3630665" cy="6417130"/>
          </a:xfrm>
          <a:prstGeom prst="rect">
            <a:avLst/>
          </a:prstGeom>
        </p:spPr>
      </p:pic>
      <p:pic>
        <p:nvPicPr>
          <p:cNvPr id="16" name="그림 15" descr="텍스트, 스크린샷, 의류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8B3299-A603-3014-C893-E29B172159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76" y="3590471"/>
            <a:ext cx="3630665" cy="643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96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6FA52-5FA8-5418-1343-590AFAEB6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18E3674-58F1-36FB-514D-0F031252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3800" y="-127000"/>
            <a:ext cx="15443200" cy="3606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E8A2DEA-12DD-1462-58AE-4C46B9754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70000" y="876300"/>
            <a:ext cx="1066800" cy="495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FBE34CF-7214-C65B-E0E5-037675E61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56500" y="4902200"/>
            <a:ext cx="11150600" cy="4953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780B7CF-5DBF-E9B5-F803-6E984418965F}"/>
              </a:ext>
            </a:extLst>
          </p:cNvPr>
          <p:cNvSpPr txBox="1"/>
          <p:nvPr/>
        </p:nvSpPr>
        <p:spPr>
          <a:xfrm>
            <a:off x="1270000" y="1397000"/>
            <a:ext cx="10706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9559"/>
              </a:lnSpc>
            </a:pPr>
            <a:r>
              <a:rPr lang="ko-KR" altLang="en-US" sz="6000" b="0" i="0" u="none" strike="noStrike" spc="-400" dirty="0">
                <a:solidFill>
                  <a:srgbClr val="000000"/>
                </a:solidFill>
                <a:ea typeface="NanumSquare Bold"/>
              </a:rPr>
              <a:t>구성원별</a:t>
            </a:r>
            <a:r>
              <a:rPr lang="en-US" altLang="ko-KR" sz="6000" spc="-400" dirty="0">
                <a:solidFill>
                  <a:srgbClr val="000000"/>
                </a:solidFill>
                <a:ea typeface="NanumSquare Bold"/>
              </a:rPr>
              <a:t> </a:t>
            </a:r>
            <a:r>
              <a:rPr lang="ko-KR" altLang="en-US" sz="6000" spc="-400" dirty="0">
                <a:solidFill>
                  <a:srgbClr val="000000"/>
                </a:solidFill>
                <a:ea typeface="NanumSquare Bold"/>
              </a:rPr>
              <a:t>결과 제시</a:t>
            </a:r>
            <a:r>
              <a:rPr lang="en-US" sz="6000" b="0" i="0" u="none" strike="noStrike" spc="-400" dirty="0">
                <a:solidFill>
                  <a:srgbClr val="000000"/>
                </a:solidFill>
                <a:latin typeface="NanumSquare Bold"/>
              </a:rPr>
              <a:t> 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286253A-AAC8-1ADA-D7F5-C6CB449609FA}"/>
              </a:ext>
            </a:extLst>
          </p:cNvPr>
          <p:cNvSpPr txBox="1"/>
          <p:nvPr/>
        </p:nvSpPr>
        <p:spPr>
          <a:xfrm>
            <a:off x="1803400" y="3505199"/>
            <a:ext cx="10629900" cy="316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</a:pPr>
            <a:r>
              <a:rPr lang="ko-KR" altLang="en-US" sz="4400" b="0" i="0" u="none" strike="noStrike" dirty="0">
                <a:solidFill>
                  <a:srgbClr val="000000"/>
                </a:solidFill>
                <a:latin typeface="NanumSquare Bold"/>
              </a:rPr>
              <a:t>마디나 </a:t>
            </a:r>
            <a:r>
              <a:rPr lang="en-US" altLang="ko-KR" sz="4400" b="0" i="0" u="none" strike="noStrike" dirty="0">
                <a:solidFill>
                  <a:srgbClr val="000000"/>
                </a:solidFill>
                <a:latin typeface="NanumSquare Bold"/>
              </a:rPr>
              <a:t>- </a:t>
            </a:r>
            <a:r>
              <a:rPr lang="ko-KR" altLang="en-US" sz="4400" b="0" i="0" u="none" strike="noStrike" dirty="0" err="1">
                <a:solidFill>
                  <a:srgbClr val="000000"/>
                </a:solidFill>
                <a:latin typeface="NanumSquare Bold"/>
              </a:rPr>
              <a:t>백엔드</a:t>
            </a:r>
            <a:r>
              <a:rPr lang="en-US" altLang="ko-KR" sz="4400" b="0" i="0" u="none" strike="noStrike" dirty="0">
                <a:solidFill>
                  <a:srgbClr val="000000"/>
                </a:solidFill>
                <a:latin typeface="NanumSquare Bold"/>
              </a:rPr>
              <a:t>, </a:t>
            </a:r>
            <a:r>
              <a:rPr lang="ko-KR" altLang="en-US" sz="4400" b="0" i="0" u="none" strike="noStrike" dirty="0">
                <a:solidFill>
                  <a:srgbClr val="000000"/>
                </a:solidFill>
                <a:latin typeface="NanumSquare Bold"/>
              </a:rPr>
              <a:t>데이터베이스</a:t>
            </a:r>
            <a:endParaRPr lang="en-US" sz="4400" b="0" i="0" u="none" strike="noStrike" dirty="0">
              <a:solidFill>
                <a:srgbClr val="000000"/>
              </a:solidFill>
              <a:latin typeface="NanumSquare Bold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345CE0A8-C7D1-3D8C-DF2A-0263056C6123}"/>
              </a:ext>
            </a:extLst>
          </p:cNvPr>
          <p:cNvSpPr txBox="1"/>
          <p:nvPr/>
        </p:nvSpPr>
        <p:spPr>
          <a:xfrm>
            <a:off x="554037" y="5003800"/>
            <a:ext cx="12138025" cy="5118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sz="2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백엔드</a:t>
            </a: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주요 기능 구현</a:t>
            </a:r>
            <a:endParaRPr lang="en-US" altLang="ko-KR" sz="2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Django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프로젝트 내부에서 </a:t>
            </a:r>
            <a:r>
              <a:rPr lang="en-US" altLang="ja-JP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활용하여 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추천 엔진과 통신할 수 있는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엔드포인트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ja-JP" b="0" i="0" u="none" strike="noStrike" dirty="0" err="1">
                <a:solidFill>
                  <a:srgbClr val="188038"/>
                </a:solidFill>
                <a:effectLst/>
                <a:latin typeface="Roboto Mono" pitchFamily="49" charset="0"/>
              </a:rPr>
              <a:t>recommend_api.py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구현</a:t>
            </a:r>
          </a:p>
          <a:p>
            <a:pPr lvl="1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ja-JP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OpenWeatherMap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API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연동 테스트 및 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mock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 기반 통신 기능 구현 완료</a:t>
            </a:r>
          </a:p>
          <a:p>
            <a:pPr lvl="1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일정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날씨 기반 추천 로직 연동 </a:t>
            </a:r>
          </a:p>
          <a:p>
            <a:pPr rtl="0"/>
            <a:endParaRPr lang="en-US" altLang="ko-KR" sz="2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ko-KR" altLang="en-US" sz="2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데이터베이스 모델 설계 및 연동</a:t>
            </a:r>
            <a:endParaRPr lang="en-US" altLang="ko-KR" sz="2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ja-JP" b="0" i="0" u="none" strike="noStrike" dirty="0" err="1">
                <a:solidFill>
                  <a:srgbClr val="188038"/>
                </a:solidFill>
                <a:effectLst/>
                <a:latin typeface="Roboto Mono" pitchFamily="49" charset="0"/>
              </a:rPr>
              <a:t>ClothingItem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ja-JP" b="0" i="0" u="none" strike="noStrike" dirty="0">
                <a:solidFill>
                  <a:srgbClr val="188038"/>
                </a:solidFill>
                <a:effectLst/>
                <a:latin typeface="Roboto Mono" pitchFamily="49" charset="0"/>
              </a:rPr>
              <a:t>Schedule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ja-JP" b="0" i="0" u="none" strike="noStrike" dirty="0" err="1">
                <a:solidFill>
                  <a:srgbClr val="188038"/>
                </a:solidFill>
                <a:effectLst/>
                <a:latin typeface="Roboto Mono" pitchFamily="49" charset="0"/>
              </a:rPr>
              <a:t>RecommendationLog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모델 정의 및 마이그레이션 완료</a:t>
            </a:r>
          </a:p>
          <a:p>
            <a:pPr lvl="1"/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프론트엔드에서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전달되는 옷 정보를 </a:t>
            </a:r>
            <a:r>
              <a:rPr lang="en-US" altLang="ja-JP" b="0" i="0" u="none" strike="noStrike" dirty="0" err="1">
                <a:solidFill>
                  <a:srgbClr val="188038"/>
                </a:solidFill>
                <a:effectLst/>
                <a:latin typeface="Roboto Mono" pitchFamily="49" charset="0"/>
              </a:rPr>
              <a:t>ClothingItem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모델을 통해 데이터베이스에 저장할 수 있도록 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API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연결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DRF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기반 </a:t>
            </a:r>
            <a:r>
              <a:rPr lang="en-US" altLang="ja-JP" b="0" i="0" u="none" strike="noStrike" dirty="0" err="1">
                <a:solidFill>
                  <a:srgbClr val="188038"/>
                </a:solidFill>
                <a:effectLst/>
                <a:latin typeface="Roboto Mono" pitchFamily="49" charset="0"/>
              </a:rPr>
              <a:t>ListCreateAPIView</a:t>
            </a:r>
            <a:r>
              <a:rPr lang="en-US" altLang="ja-JP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구현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en-US" altLang="ko-KR" sz="2800" b="1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88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22551-45D6-EAD1-7B90-6FB8650D7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9225653-0873-629F-4937-FBFA3C51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3800" y="-127000"/>
            <a:ext cx="15443200" cy="3606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ADFE701-B27C-238E-D4EC-C2FB8FA7F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70000" y="876300"/>
            <a:ext cx="1066800" cy="495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3022EE3-F014-FC94-305B-FEF9F0728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56500" y="4902200"/>
            <a:ext cx="11150600" cy="4953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70431F0-0834-8D9B-93A5-C6E1F50899AC}"/>
              </a:ext>
            </a:extLst>
          </p:cNvPr>
          <p:cNvSpPr txBox="1"/>
          <p:nvPr/>
        </p:nvSpPr>
        <p:spPr>
          <a:xfrm>
            <a:off x="1270000" y="1397000"/>
            <a:ext cx="10706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9559"/>
              </a:lnSpc>
            </a:pPr>
            <a:r>
              <a:rPr lang="ko-KR" altLang="en-US" sz="6000" b="0" i="0" u="none" strike="noStrike" spc="-400" dirty="0">
                <a:solidFill>
                  <a:srgbClr val="000000"/>
                </a:solidFill>
                <a:ea typeface="NanumSquare Bold"/>
              </a:rPr>
              <a:t>구성원별</a:t>
            </a:r>
            <a:r>
              <a:rPr lang="en-US" altLang="ko-KR" sz="6000" spc="-400" dirty="0">
                <a:solidFill>
                  <a:srgbClr val="000000"/>
                </a:solidFill>
                <a:ea typeface="NanumSquare Bold"/>
              </a:rPr>
              <a:t> </a:t>
            </a:r>
            <a:r>
              <a:rPr lang="ko-KR" altLang="en-US" sz="6000" spc="-400" dirty="0">
                <a:solidFill>
                  <a:srgbClr val="000000"/>
                </a:solidFill>
                <a:ea typeface="NanumSquare Bold"/>
              </a:rPr>
              <a:t>결과 제시</a:t>
            </a:r>
            <a:r>
              <a:rPr lang="en-US" sz="6000" b="0" i="0" u="none" strike="noStrike" spc="-400" dirty="0">
                <a:solidFill>
                  <a:srgbClr val="000000"/>
                </a:solidFill>
                <a:latin typeface="NanumSquare Bold"/>
              </a:rPr>
              <a:t> 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8C8A18F-D950-136D-6F69-5CDBC2B402A0}"/>
              </a:ext>
            </a:extLst>
          </p:cNvPr>
          <p:cNvSpPr txBox="1"/>
          <p:nvPr/>
        </p:nvSpPr>
        <p:spPr>
          <a:xfrm>
            <a:off x="1803400" y="3505199"/>
            <a:ext cx="10629900" cy="316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</a:pPr>
            <a:r>
              <a:rPr lang="ko-KR" altLang="en-US" sz="4400" b="0" i="0" u="none" strike="noStrike" dirty="0" err="1">
                <a:solidFill>
                  <a:srgbClr val="000000"/>
                </a:solidFill>
                <a:latin typeface="NanumSquare Bold"/>
              </a:rPr>
              <a:t>신상협</a:t>
            </a:r>
            <a:r>
              <a:rPr lang="ko-KR" altLang="en-US" sz="44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en-US" altLang="ko-KR" sz="4400" b="0" i="0" u="none" strike="noStrike" dirty="0">
                <a:solidFill>
                  <a:srgbClr val="000000"/>
                </a:solidFill>
                <a:latin typeface="NanumSquare Bold"/>
              </a:rPr>
              <a:t>- AI / </a:t>
            </a:r>
            <a:r>
              <a:rPr lang="ko-KR" altLang="en-US" sz="4400" b="0" i="0" u="none" strike="noStrike" dirty="0">
                <a:solidFill>
                  <a:srgbClr val="000000"/>
                </a:solidFill>
                <a:latin typeface="NanumSquare Bold"/>
              </a:rPr>
              <a:t>데이터 엔지니어링</a:t>
            </a:r>
            <a:r>
              <a:rPr lang="en-US" altLang="ko-KR" sz="4400" b="0" i="0" u="none" strike="noStrike" dirty="0">
                <a:solidFill>
                  <a:srgbClr val="000000"/>
                </a:solidFill>
                <a:latin typeface="NanumSquare Bold"/>
              </a:rPr>
              <a:t>/ </a:t>
            </a:r>
            <a:r>
              <a:rPr lang="ko-KR" altLang="en-US" sz="4400" b="0" i="0" u="none" strike="noStrike" dirty="0" err="1">
                <a:solidFill>
                  <a:srgbClr val="000000"/>
                </a:solidFill>
                <a:latin typeface="NanumSquare Bold"/>
              </a:rPr>
              <a:t>백엔드</a:t>
            </a:r>
            <a:endParaRPr lang="en-US" sz="4400" b="0" i="0" u="none" strike="noStrike" dirty="0">
              <a:solidFill>
                <a:srgbClr val="000000"/>
              </a:solidFill>
              <a:latin typeface="NanumSquare Bold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42E2F97-693A-8BE5-6B86-1EDC65DC54FD}"/>
              </a:ext>
            </a:extLst>
          </p:cNvPr>
          <p:cNvSpPr txBox="1"/>
          <p:nvPr/>
        </p:nvSpPr>
        <p:spPr>
          <a:xfrm>
            <a:off x="1822450" y="5600700"/>
            <a:ext cx="106299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rtl="0"/>
            <a:endParaRPr lang="ko-KR" altLang="en-US" sz="6600" b="0" dirty="0">
              <a:effectLst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BD9B9860-181B-64D8-B2D4-1E42E274B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574304"/>
            <a:ext cx="11510139" cy="460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KR" altLang="ko-Kore-K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ore-KR" altLang="ko-Kore-K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AI 모델 설계 및 개발 총괄:</a:t>
            </a:r>
            <a:endParaRPr kumimoji="0" lang="ko-Kore-KR" altLang="ko-Kore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ore-KR" altLang="ko-Kore-K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Gemma-2B-IT</a:t>
            </a:r>
            <a:r>
              <a:rPr kumimoji="0" lang="ko-Kore-KR" altLang="ko-Kore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 모델에 </a:t>
            </a:r>
            <a:r>
              <a:rPr kumimoji="0" lang="ko-Kore-KR" altLang="ko-Kore-K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DPO(Direct Preference Optimization)</a:t>
            </a:r>
            <a:r>
              <a:rPr kumimoji="0" lang="ko-Kore-KR" altLang="ko-Kore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 방식을 적용하여 AI 추천 모델의 </a:t>
            </a:r>
            <a:endParaRPr kumimoji="0" lang="en-US" altLang="ko-Kore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ore-KR" altLang="ko-Kore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전체 생명주기를 주도적으로 설계하고 개발했습니다.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ore-KR" altLang="ko-Kore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상황(TPO), 날씨, 옷장 등 복합적인 조건을 만족하는 고품질의 DPO 학습 데이터셋을 </a:t>
            </a:r>
            <a:endParaRPr kumimoji="0" lang="en-US" altLang="ko-Kore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ore-KR" altLang="ko-Kore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직접 설계하고 생성 스크립트를 구현했습니다.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ore-KR" altLang="ko-Kore-K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백엔드 아키텍처 설계 및 구축:</a:t>
            </a:r>
            <a:endParaRPr kumimoji="0" lang="ko-Kore-KR" altLang="ko-Kore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ore-KR" altLang="ko-Kore-K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Google Colab의 GPU 기반 FastAPI 서버</a:t>
            </a:r>
            <a:r>
              <a:rPr kumimoji="0" lang="ko-Kore-KR" altLang="ko-Kore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를 구축하고, </a:t>
            </a:r>
            <a:r>
              <a:rPr kumimoji="0" lang="ko-Kore-KR" altLang="ko-Kore-K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'2단계 평가', '지능형 폴백’, </a:t>
            </a:r>
            <a:endParaRPr kumimoji="0" lang="en-US" altLang="ko-Kore-KR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ore-KR" altLang="ko-Kore-K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'하이브리드 스코어링'</a:t>
            </a:r>
            <a:r>
              <a:rPr kumimoji="0" lang="ko-Kore-KR" altLang="ko-Kore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 등 핵심 추천 알고리즘을 직접 설계 및 적용했습니다.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ore-KR" altLang="ko-Kore-KR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시스템 최적화 및 문제 해결:</a:t>
            </a:r>
            <a:endParaRPr kumimoji="0" lang="ko-Kore-KR" altLang="ko-Kore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ore-KR" altLang="ko-Kore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타임아웃, 메모리 부족, CUDA 오류 등 수많은 기술적 난제를 해결하여 시스템 성능과 </a:t>
            </a:r>
            <a:endParaRPr kumimoji="0" lang="en-US" altLang="ko-Kore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ore-KR" altLang="ko-Kore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안정성을 확보했습니다.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ore-KR" altLang="ko-Kore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Flutter 기반 프론트엔드와의 연동을 위한 API 구조를 정의하고, </a:t>
            </a:r>
            <a:endParaRPr kumimoji="0" lang="en-US" altLang="ko-Kore-KR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ore-KR" altLang="ko-Kore-KR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ngrok을 통해 전체 시스템의 성공적인 통합을 이끌었습니다.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KR" altLang="ko-Kore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729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2EFFA-865B-AC71-4797-5D52EF942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0BF97A-DD80-C57D-1D68-FA28B5374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3800" y="-127000"/>
            <a:ext cx="15443200" cy="3606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3F67529-2042-D8D2-6375-354B121B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70000" y="876300"/>
            <a:ext cx="1066800" cy="495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5A99FF2-1836-7A7F-AD9A-6A3E58DE0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56500" y="4902200"/>
            <a:ext cx="11150600" cy="4953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72D0502-2159-6FC6-B690-CA4EF2C20F54}"/>
              </a:ext>
            </a:extLst>
          </p:cNvPr>
          <p:cNvSpPr txBox="1"/>
          <p:nvPr/>
        </p:nvSpPr>
        <p:spPr>
          <a:xfrm>
            <a:off x="1270000" y="1397000"/>
            <a:ext cx="10706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9559"/>
              </a:lnSpc>
            </a:pPr>
            <a:r>
              <a:rPr lang="ko-KR" altLang="en-US" sz="6000" b="0" i="0" u="none" strike="noStrike" spc="-400" dirty="0">
                <a:solidFill>
                  <a:srgbClr val="000000"/>
                </a:solidFill>
                <a:ea typeface="NanumSquare Bold"/>
              </a:rPr>
              <a:t>구성원별 진척도</a:t>
            </a:r>
            <a:r>
              <a:rPr lang="en-US" altLang="ko-KR" sz="6000" spc="-400" dirty="0">
                <a:solidFill>
                  <a:srgbClr val="000000"/>
                </a:solidFill>
                <a:ea typeface="NanumSquare Bold"/>
              </a:rPr>
              <a:t> &amp; </a:t>
            </a:r>
            <a:r>
              <a:rPr lang="ko-KR" altLang="en-US" sz="6000" spc="-400" dirty="0">
                <a:solidFill>
                  <a:srgbClr val="000000"/>
                </a:solidFill>
                <a:ea typeface="NanumSquare Bold"/>
              </a:rPr>
              <a:t>결과 제시</a:t>
            </a:r>
            <a:r>
              <a:rPr lang="en-US" sz="6000" b="0" i="0" u="none" strike="noStrike" spc="-400" dirty="0">
                <a:solidFill>
                  <a:srgbClr val="000000"/>
                </a:solidFill>
                <a:latin typeface="NanumSquare Bold"/>
              </a:rPr>
              <a:t> 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F701E20-B259-858D-C309-F6CF25F37710}"/>
              </a:ext>
            </a:extLst>
          </p:cNvPr>
          <p:cNvSpPr txBox="1"/>
          <p:nvPr/>
        </p:nvSpPr>
        <p:spPr>
          <a:xfrm>
            <a:off x="1803400" y="3505199"/>
            <a:ext cx="10629900" cy="316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</a:pPr>
            <a:r>
              <a:rPr lang="ko-KR" altLang="en-US" sz="4400" b="0" i="0" u="none" strike="noStrike" dirty="0" err="1">
                <a:solidFill>
                  <a:srgbClr val="000000"/>
                </a:solidFill>
                <a:latin typeface="NanumSquare Bold"/>
              </a:rPr>
              <a:t>신상협</a:t>
            </a:r>
            <a:r>
              <a:rPr lang="ko-KR" altLang="en-US" sz="44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en-US" altLang="ko-KR" sz="4400" b="0" i="0" u="none" strike="noStrike" dirty="0">
                <a:solidFill>
                  <a:srgbClr val="000000"/>
                </a:solidFill>
                <a:latin typeface="NanumSquare Bold"/>
              </a:rPr>
              <a:t>- AI / </a:t>
            </a:r>
            <a:r>
              <a:rPr lang="ko-KR" altLang="en-US" sz="4400" b="0" i="0" u="none" strike="noStrike" dirty="0">
                <a:solidFill>
                  <a:srgbClr val="000000"/>
                </a:solidFill>
                <a:latin typeface="NanumSquare Bold"/>
              </a:rPr>
              <a:t>데이터 엔지니어링</a:t>
            </a:r>
            <a:r>
              <a:rPr lang="en-US" altLang="ko-KR" sz="4400" b="0" i="0" u="none" strike="noStrike" dirty="0">
                <a:solidFill>
                  <a:srgbClr val="000000"/>
                </a:solidFill>
                <a:latin typeface="NanumSquare Bold"/>
              </a:rPr>
              <a:t>/ </a:t>
            </a:r>
            <a:r>
              <a:rPr lang="ko-KR" altLang="en-US" sz="4400" b="0" i="0" u="none" strike="noStrike" dirty="0" err="1">
                <a:solidFill>
                  <a:srgbClr val="000000"/>
                </a:solidFill>
                <a:latin typeface="NanumSquare Bold"/>
              </a:rPr>
              <a:t>백엔드</a:t>
            </a:r>
            <a:endParaRPr lang="en-US" sz="4400" b="0" i="0" u="none" strike="noStrike" dirty="0">
              <a:solidFill>
                <a:srgbClr val="000000"/>
              </a:solidFill>
              <a:latin typeface="NanumSquare Bold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F87C20B4-4A8D-4EB8-D18E-A819AC3C0F13}"/>
              </a:ext>
            </a:extLst>
          </p:cNvPr>
          <p:cNvSpPr txBox="1"/>
          <p:nvPr/>
        </p:nvSpPr>
        <p:spPr>
          <a:xfrm>
            <a:off x="1822450" y="5600700"/>
            <a:ext cx="106299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rtl="0"/>
            <a:endParaRPr lang="ko-KR" altLang="en-US" sz="6600" b="0" dirty="0">
              <a:effectLst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6C6119-2701-F676-7D79-81D3733629E7}"/>
              </a:ext>
            </a:extLst>
          </p:cNvPr>
          <p:cNvSpPr txBox="1"/>
          <p:nvPr/>
        </p:nvSpPr>
        <p:spPr>
          <a:xfrm>
            <a:off x="682625" y="5079871"/>
            <a:ext cx="1214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1155CC"/>
                </a:solidFill>
                <a:latin typeface="Arial" panose="020B0604020202020204" pitchFamily="34" charset="0"/>
              </a:rPr>
              <a:t>DPO </a:t>
            </a:r>
            <a:r>
              <a:rPr lang="ko-KR" altLang="en-US" dirty="0">
                <a:solidFill>
                  <a:srgbClr val="1155CC"/>
                </a:solidFill>
                <a:latin typeface="Arial" panose="020B0604020202020204" pitchFamily="34" charset="0"/>
              </a:rPr>
              <a:t>방식 데이터셋</a:t>
            </a:r>
            <a:endParaRPr lang="ja-JP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647B38-C0CE-7528-5885-3B2FDFED2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28" y="5579533"/>
            <a:ext cx="5818783" cy="43084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93C137-3ACB-FCA7-CB32-D0026E36D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161" y="5600700"/>
            <a:ext cx="6238875" cy="42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47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A4C4B-6BB9-AC2F-C9F9-00EBF9BA3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DCDC6CC-DA18-D773-BC2B-7E8940F8A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3800" y="-127000"/>
            <a:ext cx="15443200" cy="36068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834A3A4-0F91-6438-6811-FB32573D9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70000" y="876300"/>
            <a:ext cx="1066800" cy="495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96A3E0A-4D70-2454-9139-C42011C92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56500" y="4902200"/>
            <a:ext cx="11150600" cy="4953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2012821-5FEB-EA4B-FC8D-ACFED84E8912}"/>
              </a:ext>
            </a:extLst>
          </p:cNvPr>
          <p:cNvSpPr txBox="1"/>
          <p:nvPr/>
        </p:nvSpPr>
        <p:spPr>
          <a:xfrm>
            <a:off x="1270000" y="1397000"/>
            <a:ext cx="10706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9559"/>
              </a:lnSpc>
            </a:pPr>
            <a:r>
              <a:rPr lang="ko-KR" altLang="en-US" sz="6000" b="0" i="0" u="none" strike="noStrike" spc="-400" dirty="0">
                <a:solidFill>
                  <a:srgbClr val="000000"/>
                </a:solidFill>
                <a:ea typeface="NanumSquare Bold"/>
              </a:rPr>
              <a:t>구성원별 진척도</a:t>
            </a:r>
            <a:r>
              <a:rPr lang="en-US" altLang="ko-KR" sz="6000" spc="-400" dirty="0">
                <a:solidFill>
                  <a:srgbClr val="000000"/>
                </a:solidFill>
                <a:ea typeface="NanumSquare Bold"/>
              </a:rPr>
              <a:t> &amp; </a:t>
            </a:r>
            <a:r>
              <a:rPr lang="ko-KR" altLang="en-US" sz="6000" spc="-400" dirty="0">
                <a:solidFill>
                  <a:srgbClr val="000000"/>
                </a:solidFill>
                <a:ea typeface="NanumSquare Bold"/>
              </a:rPr>
              <a:t>결과 제시</a:t>
            </a:r>
            <a:r>
              <a:rPr lang="en-US" sz="6000" b="0" i="0" u="none" strike="noStrike" spc="-400" dirty="0">
                <a:solidFill>
                  <a:srgbClr val="000000"/>
                </a:solidFill>
                <a:latin typeface="NanumSquare Bold"/>
              </a:rPr>
              <a:t> 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1339B5C-B504-6718-8CEC-D6AF5CDC7293}"/>
              </a:ext>
            </a:extLst>
          </p:cNvPr>
          <p:cNvSpPr txBox="1"/>
          <p:nvPr/>
        </p:nvSpPr>
        <p:spPr>
          <a:xfrm>
            <a:off x="1803400" y="3505199"/>
            <a:ext cx="10629900" cy="316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32800"/>
              </a:lnSpc>
            </a:pPr>
            <a:r>
              <a:rPr lang="ko-KR" altLang="en-US" sz="4400" b="0" i="0" u="none" strike="noStrike" dirty="0" err="1">
                <a:solidFill>
                  <a:srgbClr val="000000"/>
                </a:solidFill>
                <a:latin typeface="NanumSquare Bold"/>
              </a:rPr>
              <a:t>신상협</a:t>
            </a:r>
            <a:r>
              <a:rPr lang="ko-KR" altLang="en-US" sz="44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en-US" altLang="ko-KR" sz="4400" b="0" i="0" u="none" strike="noStrike" dirty="0">
                <a:solidFill>
                  <a:srgbClr val="000000"/>
                </a:solidFill>
                <a:latin typeface="NanumSquare Bold"/>
              </a:rPr>
              <a:t>- AI / </a:t>
            </a:r>
            <a:r>
              <a:rPr lang="ko-KR" altLang="en-US" sz="4400" b="0" i="0" u="none" strike="noStrike" dirty="0">
                <a:solidFill>
                  <a:srgbClr val="000000"/>
                </a:solidFill>
                <a:latin typeface="NanumSquare Bold"/>
              </a:rPr>
              <a:t>데이터 엔지니어링</a:t>
            </a:r>
            <a:r>
              <a:rPr lang="en-US" altLang="ko-KR" sz="4400" b="0" i="0" u="none" strike="noStrike" dirty="0">
                <a:solidFill>
                  <a:srgbClr val="000000"/>
                </a:solidFill>
                <a:latin typeface="NanumSquare Bold"/>
              </a:rPr>
              <a:t>/ </a:t>
            </a:r>
            <a:r>
              <a:rPr lang="ko-KR" altLang="en-US" sz="4400" b="0" i="0" u="none" strike="noStrike" dirty="0" err="1">
                <a:solidFill>
                  <a:srgbClr val="000000"/>
                </a:solidFill>
                <a:latin typeface="NanumSquare Bold"/>
              </a:rPr>
              <a:t>백엔드</a:t>
            </a:r>
            <a:endParaRPr lang="en-US" sz="4400" b="0" i="0" u="none" strike="noStrike" dirty="0">
              <a:solidFill>
                <a:srgbClr val="000000"/>
              </a:solidFill>
              <a:latin typeface="NanumSquare Bold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4E389ED-FF66-11BD-EA15-83758B6155FF}"/>
              </a:ext>
            </a:extLst>
          </p:cNvPr>
          <p:cNvSpPr txBox="1"/>
          <p:nvPr/>
        </p:nvSpPr>
        <p:spPr>
          <a:xfrm>
            <a:off x="1822450" y="5600700"/>
            <a:ext cx="10629900" cy="360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rtl="0"/>
            <a:endParaRPr lang="ko-KR" altLang="en-US" sz="6600" b="0" dirty="0">
              <a:effectLst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23424D6-5DB7-2CD1-2B64-D10D373EBF77}"/>
              </a:ext>
            </a:extLst>
          </p:cNvPr>
          <p:cNvSpPr txBox="1"/>
          <p:nvPr/>
        </p:nvSpPr>
        <p:spPr>
          <a:xfrm>
            <a:off x="682625" y="5079871"/>
            <a:ext cx="1214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</a:rPr>
              <a:t>서버와 </a:t>
            </a:r>
            <a:r>
              <a:rPr lang="en-US" altLang="ko-KR" dirty="0" err="1">
                <a:solidFill>
                  <a:srgbClr val="1155CC"/>
                </a:solidFill>
                <a:latin typeface="Arial" panose="020B0604020202020204" pitchFamily="34" charset="0"/>
              </a:rPr>
              <a:t>ios</a:t>
            </a:r>
            <a:r>
              <a:rPr lang="en-US" altLang="ko-KR" dirty="0">
                <a:solidFill>
                  <a:srgbClr val="1155CC"/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1155CC"/>
                </a:solidFill>
                <a:latin typeface="Arial" panose="020B0604020202020204" pitchFamily="34" charset="0"/>
              </a:rPr>
              <a:t>간 통신</a:t>
            </a:r>
            <a:endParaRPr lang="ja-JP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50DF4F-36F6-5B10-69F2-59A48E5CD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57901"/>
            <a:ext cx="124079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49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977900"/>
            <a:ext cx="1485900" cy="1027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0900" y="8966200"/>
            <a:ext cx="19685000" cy="176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8200" y="8724900"/>
            <a:ext cx="207391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-4025900" y="3403600"/>
            <a:ext cx="10642600" cy="495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06600" y="558800"/>
            <a:ext cx="15760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06600" y="2082800"/>
            <a:ext cx="43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756"/>
              </a:lnSpc>
            </a:pPr>
            <a:r>
              <a:rPr lang="en-US" sz="3000" b="0" i="0" u="none" strike="noStrike" spc="-400">
                <a:solidFill>
                  <a:srgbClr val="000000"/>
                </a:solidFill>
                <a:latin typeface="NanumSquare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6600" y="2641600"/>
            <a:ext cx="4635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100" dirty="0">
                <a:solidFill>
                  <a:srgbClr val="000000"/>
                </a:solidFill>
                <a:ea typeface="NanumSquare Bold"/>
              </a:rPr>
              <a:t>프로젝트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Bold"/>
              </a:rPr>
              <a:t>개요</a:t>
            </a: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F792DED4-CF53-5508-1C4C-CC369FB6662B}"/>
              </a:ext>
            </a:extLst>
          </p:cNvPr>
          <p:cNvSpPr txBox="1"/>
          <p:nvPr/>
        </p:nvSpPr>
        <p:spPr>
          <a:xfrm>
            <a:off x="5330824" y="2082800"/>
            <a:ext cx="43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756"/>
              </a:lnSpc>
            </a:pPr>
            <a:r>
              <a:rPr lang="en-US" altLang="ja-JP" sz="3000" spc="-400" dirty="0">
                <a:solidFill>
                  <a:srgbClr val="000000"/>
                </a:solidFill>
                <a:latin typeface="NanumSquare Bold"/>
              </a:rPr>
              <a:t>2</a:t>
            </a:r>
            <a:endParaRPr lang="en-US" sz="3000" b="0" i="0" u="none" strike="noStrike" spc="-400" dirty="0">
              <a:solidFill>
                <a:srgbClr val="000000"/>
              </a:solidFill>
              <a:latin typeface="NanumSquare Bold"/>
            </a:endParaRP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70C2A3A6-9EE6-40DC-23A7-F5AA603D3D6C}"/>
              </a:ext>
            </a:extLst>
          </p:cNvPr>
          <p:cNvSpPr txBox="1"/>
          <p:nvPr/>
        </p:nvSpPr>
        <p:spPr>
          <a:xfrm>
            <a:off x="5330824" y="2641600"/>
            <a:ext cx="4635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ja-JP" sz="2400" b="0" i="0" u="none" strike="noStrike" spc="-300" dirty="0">
                <a:solidFill>
                  <a:srgbClr val="000000"/>
                </a:solidFill>
                <a:ea typeface="NanumSquare Bold"/>
              </a:rPr>
              <a:t>프로젝트</a:t>
            </a:r>
            <a:r>
              <a:rPr lang="en-US" altLang="ja-JP" sz="2400" b="0" i="0" u="none" strike="noStrike" spc="-300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altLang="ja-JP" sz="2400" b="0" i="0" u="none" strike="noStrike" spc="-300" dirty="0">
                <a:solidFill>
                  <a:srgbClr val="000000"/>
                </a:solidFill>
                <a:ea typeface="NanumSquare Bold"/>
              </a:rPr>
              <a:t>목표</a:t>
            </a:r>
          </a:p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000000"/>
              </a:solidFill>
              <a:ea typeface="NanumSquare Bold"/>
            </a:endParaRPr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8B7CDA55-CE4A-BD00-2D23-D918C93EAF81}"/>
              </a:ext>
            </a:extLst>
          </p:cNvPr>
          <p:cNvSpPr txBox="1"/>
          <p:nvPr/>
        </p:nvSpPr>
        <p:spPr>
          <a:xfrm>
            <a:off x="9086848" y="2082800"/>
            <a:ext cx="43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756"/>
              </a:lnSpc>
            </a:pPr>
            <a:r>
              <a:rPr lang="en-US" altLang="ja-JP" sz="3000" spc="-400" dirty="0">
                <a:solidFill>
                  <a:srgbClr val="000000"/>
                </a:solidFill>
                <a:latin typeface="NanumSquare Bold"/>
              </a:rPr>
              <a:t>3</a:t>
            </a:r>
            <a:endParaRPr lang="en-US" sz="3000" b="0" i="0" u="none" strike="noStrike" spc="-400" dirty="0">
              <a:solidFill>
                <a:srgbClr val="000000"/>
              </a:solidFill>
              <a:latin typeface="NanumSquare Bold"/>
            </a:endParaRP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95A1962B-C3B4-2A6C-6239-591BC63DB1E4}"/>
              </a:ext>
            </a:extLst>
          </p:cNvPr>
          <p:cNvSpPr txBox="1"/>
          <p:nvPr/>
        </p:nvSpPr>
        <p:spPr>
          <a:xfrm>
            <a:off x="9086848" y="2641600"/>
            <a:ext cx="4635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99600"/>
              </a:lnSpc>
            </a:pPr>
            <a:r>
              <a:rPr lang="ko-KR" altLang="ja-JP" sz="2400" b="0" i="0" u="none" strike="noStrike" spc="-400" dirty="0">
                <a:solidFill>
                  <a:srgbClr val="000000"/>
                </a:solidFill>
                <a:ea typeface="NanumSquare Bold"/>
              </a:rPr>
              <a:t>솔루션</a:t>
            </a:r>
            <a:r>
              <a:rPr lang="en-US" altLang="ja-JP" sz="2400" b="0" i="0" u="none" strike="noStrike" spc="-400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altLang="ja-JP" sz="2400" b="0" i="0" u="none" strike="noStrike" spc="-400" dirty="0">
                <a:solidFill>
                  <a:srgbClr val="000000"/>
                </a:solidFill>
                <a:ea typeface="NanumSquare Bold"/>
              </a:rPr>
              <a:t>하이라이트</a:t>
            </a:r>
            <a:endParaRPr lang="ko-KR" altLang="ja-JP" sz="2400" b="0" i="0" u="none" strike="noStrike" spc="-300" dirty="0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000000"/>
              </a:solidFill>
              <a:ea typeface="NanumSquare Bold"/>
            </a:endParaRP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E30884C9-1F33-61FA-084C-E1B172BC247F}"/>
              </a:ext>
            </a:extLst>
          </p:cNvPr>
          <p:cNvSpPr txBox="1"/>
          <p:nvPr/>
        </p:nvSpPr>
        <p:spPr>
          <a:xfrm>
            <a:off x="2006600" y="4078559"/>
            <a:ext cx="43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756"/>
              </a:lnSpc>
            </a:pPr>
            <a:r>
              <a:rPr lang="en-US" altLang="ja-JP" sz="3000" b="0" i="0" u="none" strike="noStrike" spc="-400" dirty="0">
                <a:solidFill>
                  <a:srgbClr val="000000"/>
                </a:solidFill>
                <a:latin typeface="NanumSquare Bold"/>
              </a:rPr>
              <a:t>4</a:t>
            </a:r>
            <a:endParaRPr lang="en-US" sz="3000" b="0" i="0" u="none" strike="noStrike" spc="-400" dirty="0">
              <a:solidFill>
                <a:srgbClr val="000000"/>
              </a:solidFill>
              <a:latin typeface="NanumSquare Bold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A9384ED9-8626-D675-C072-ECB12344A6DC}"/>
              </a:ext>
            </a:extLst>
          </p:cNvPr>
          <p:cNvSpPr txBox="1"/>
          <p:nvPr/>
        </p:nvSpPr>
        <p:spPr>
          <a:xfrm>
            <a:off x="2006600" y="4637359"/>
            <a:ext cx="4635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ko-KR" altLang="ja-JP" sz="2400" b="0" i="0" u="none" strike="noStrike" spc="-400" dirty="0">
                <a:solidFill>
                  <a:srgbClr val="000000"/>
                </a:solidFill>
                <a:ea typeface="NanumSquare Bold"/>
              </a:rPr>
              <a:t>컴포넌트별</a:t>
            </a:r>
            <a:r>
              <a:rPr lang="en-US" altLang="ja-JP" sz="2400" b="0" i="0" u="none" strike="noStrike" spc="-400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altLang="ja-JP" sz="2400" b="0" i="0" u="none" strike="noStrike" spc="-400" dirty="0">
                <a:solidFill>
                  <a:srgbClr val="000000"/>
                </a:solidFill>
                <a:ea typeface="NanumSquare Bold"/>
              </a:rPr>
              <a:t>주요</a:t>
            </a:r>
            <a:r>
              <a:rPr lang="en-US" altLang="ja-JP" sz="2400" b="0" i="0" u="none" strike="noStrike" spc="-400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altLang="ja-JP" sz="2400" b="0" i="0" u="none" strike="noStrike" spc="-400" dirty="0">
                <a:solidFill>
                  <a:srgbClr val="000000"/>
                </a:solidFill>
                <a:ea typeface="NanumSquare Bold"/>
              </a:rPr>
              <a:t>역할</a:t>
            </a: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25FE85F1-9389-461F-FF10-C82283DE853A}"/>
              </a:ext>
            </a:extLst>
          </p:cNvPr>
          <p:cNvSpPr txBox="1"/>
          <p:nvPr/>
        </p:nvSpPr>
        <p:spPr>
          <a:xfrm>
            <a:off x="5330824" y="4078559"/>
            <a:ext cx="43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756"/>
              </a:lnSpc>
            </a:pPr>
            <a:r>
              <a:rPr lang="en-US" altLang="ja-JP" sz="3000" spc="-400" dirty="0">
                <a:solidFill>
                  <a:srgbClr val="000000"/>
                </a:solidFill>
                <a:latin typeface="NanumSquare Bold"/>
              </a:rPr>
              <a:t>5</a:t>
            </a:r>
            <a:endParaRPr lang="en-US" sz="3000" b="0" i="0" u="none" strike="noStrike" spc="-400" dirty="0">
              <a:solidFill>
                <a:srgbClr val="000000"/>
              </a:solidFill>
              <a:latin typeface="NanumSquare Bold"/>
            </a:endParaRPr>
          </a:p>
        </p:txBody>
      </p:sp>
      <p:sp>
        <p:nvSpPr>
          <p:cNvPr id="41" name="TextBox 8">
            <a:extLst>
              <a:ext uri="{FF2B5EF4-FFF2-40B4-BE49-F238E27FC236}">
                <a16:creationId xmlns:a16="http://schemas.microsoft.com/office/drawing/2014/main" id="{7761E2C5-7E53-9950-BB73-11D18781EE2E}"/>
              </a:ext>
            </a:extLst>
          </p:cNvPr>
          <p:cNvSpPr txBox="1"/>
          <p:nvPr/>
        </p:nvSpPr>
        <p:spPr>
          <a:xfrm>
            <a:off x="5330824" y="4637359"/>
            <a:ext cx="4635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ko-KR" altLang="ja-JP" sz="2400" b="0" i="0" u="none" strike="noStrike" spc="-400" dirty="0">
                <a:solidFill>
                  <a:srgbClr val="000000"/>
                </a:solidFill>
                <a:ea typeface="NanumSquare Bold"/>
              </a:rPr>
              <a:t>타임라인</a:t>
            </a:r>
            <a:endParaRPr lang="en-US" altLang="ja-JP" sz="2400" b="0" i="0" u="none" strike="noStrike" spc="-400" dirty="0">
              <a:solidFill>
                <a:srgbClr val="000000"/>
              </a:solidFill>
              <a:latin typeface="NanumSquare Bold"/>
            </a:endParaRPr>
          </a:p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000000"/>
              </a:solidFill>
              <a:ea typeface="NanumSquare Bold"/>
            </a:endParaRP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AFB7357D-8544-101C-FC0C-8D19FC8C0910}"/>
              </a:ext>
            </a:extLst>
          </p:cNvPr>
          <p:cNvSpPr txBox="1"/>
          <p:nvPr/>
        </p:nvSpPr>
        <p:spPr>
          <a:xfrm>
            <a:off x="9086848" y="4078559"/>
            <a:ext cx="43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756"/>
              </a:lnSpc>
            </a:pPr>
            <a:r>
              <a:rPr lang="en-US" altLang="ja-JP" sz="3000" spc="-400" dirty="0">
                <a:solidFill>
                  <a:srgbClr val="000000"/>
                </a:solidFill>
                <a:latin typeface="NanumSquare Bold"/>
              </a:rPr>
              <a:t>6</a:t>
            </a:r>
            <a:endParaRPr lang="en-US" sz="3000" b="0" i="0" u="none" strike="noStrike" spc="-400" dirty="0">
              <a:solidFill>
                <a:srgbClr val="000000"/>
              </a:solidFill>
              <a:latin typeface="NanumSquare Bold"/>
            </a:endParaRPr>
          </a:p>
        </p:txBody>
      </p:sp>
      <p:sp>
        <p:nvSpPr>
          <p:cNvPr id="43" name="TextBox 8">
            <a:extLst>
              <a:ext uri="{FF2B5EF4-FFF2-40B4-BE49-F238E27FC236}">
                <a16:creationId xmlns:a16="http://schemas.microsoft.com/office/drawing/2014/main" id="{492C1E64-A045-31F3-9F4F-DAB8970F82C5}"/>
              </a:ext>
            </a:extLst>
          </p:cNvPr>
          <p:cNvSpPr txBox="1"/>
          <p:nvPr/>
        </p:nvSpPr>
        <p:spPr>
          <a:xfrm>
            <a:off x="9086848" y="4637359"/>
            <a:ext cx="4635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9559"/>
              </a:lnSpc>
            </a:pPr>
            <a:r>
              <a:rPr lang="ko-KR" altLang="en-US" sz="2400" b="0" i="0" u="none" strike="noStrike" spc="-400" dirty="0">
                <a:solidFill>
                  <a:srgbClr val="000000"/>
                </a:solidFill>
                <a:ea typeface="NanumSquare Bold"/>
              </a:rPr>
              <a:t>구성원별 진척도</a:t>
            </a:r>
            <a:r>
              <a:rPr lang="en-US" altLang="ko-KR" sz="2400" spc="-400" dirty="0">
                <a:solidFill>
                  <a:srgbClr val="000000"/>
                </a:solidFill>
                <a:ea typeface="NanumSquare Bold"/>
              </a:rPr>
              <a:t> &amp; </a:t>
            </a:r>
            <a:r>
              <a:rPr lang="ko-KR" altLang="en-US" sz="2400" spc="-400" dirty="0">
                <a:solidFill>
                  <a:srgbClr val="000000"/>
                </a:solidFill>
                <a:ea typeface="NanumSquare Bold"/>
              </a:rPr>
              <a:t>결과 제시</a:t>
            </a:r>
            <a:r>
              <a:rPr lang="en-US" altLang="ja-JP" sz="2400" b="0" i="0" u="none" strike="noStrike" spc="-400" dirty="0">
                <a:solidFill>
                  <a:srgbClr val="000000"/>
                </a:solidFill>
                <a:latin typeface="NanumSquare Bold"/>
              </a:rPr>
              <a:t> </a:t>
            </a:r>
          </a:p>
          <a:p>
            <a:pPr lvl="0" algn="l">
              <a:lnSpc>
                <a:spcPct val="99600"/>
              </a:lnSpc>
            </a:pPr>
            <a:endParaRPr lang="ko-KR" sz="2400" b="0" i="0" u="none" strike="noStrike" spc="-100" dirty="0">
              <a:solidFill>
                <a:srgbClr val="000000"/>
              </a:solidFill>
              <a:ea typeface="NanumSquare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171701"/>
            <a:ext cx="16090900" cy="6997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3846512" y="8940800"/>
            <a:ext cx="21183600" cy="49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2159000"/>
            <a:ext cx="5346700" cy="312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2159000"/>
            <a:ext cx="5346700" cy="312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2600" y="2159000"/>
            <a:ext cx="5346700" cy="312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6200000">
            <a:off x="2997200" y="5435600"/>
            <a:ext cx="7061200" cy="49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6200000">
            <a:off x="8343900" y="5410200"/>
            <a:ext cx="70612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-4368800" y="3403600"/>
            <a:ext cx="11087100" cy="49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6200000">
            <a:off x="11899900" y="7226300"/>
            <a:ext cx="10642600" cy="495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2768600" y="1905000"/>
            <a:ext cx="21183600" cy="495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879600" y="495300"/>
            <a:ext cx="15405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6000" b="0" i="0" u="none" strike="noStrike" spc="-400" dirty="0">
                <a:solidFill>
                  <a:srgbClr val="000000"/>
                </a:solidFill>
                <a:ea typeface="NanumSquare Bold"/>
              </a:rPr>
              <a:t>프로젝트</a:t>
            </a:r>
            <a:r>
              <a:rPr lang="en-US" sz="6000" b="0" i="0" u="none" strike="noStrike" spc="-400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6000" b="0" i="0" u="none" strike="noStrike" spc="-400" dirty="0">
                <a:solidFill>
                  <a:srgbClr val="000000"/>
                </a:solidFill>
                <a:ea typeface="NanumSquare Bold"/>
              </a:rPr>
              <a:t>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4000" y="5892800"/>
            <a:ext cx="4813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프로젝트명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4000" y="6667500"/>
            <a:ext cx="4800600" cy="227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날씨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기반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패션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코디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추천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시스템</a:t>
            </a:r>
            <a:br>
              <a:rPr lang="en-US" altLang="ko-KR" sz="2400" spc="-100" dirty="0">
                <a:solidFill>
                  <a:srgbClr val="000000"/>
                </a:solidFill>
                <a:ea typeface="NanumSquare Regular"/>
              </a:rPr>
            </a:br>
            <a:r>
              <a:rPr lang="en-US" altLang="ko-KR" sz="2400" spc="-100" dirty="0">
                <a:solidFill>
                  <a:srgbClr val="000000"/>
                </a:solidFill>
                <a:ea typeface="NanumSquare Regular"/>
              </a:rPr>
              <a:t>   App </a:t>
            </a:r>
            <a:r>
              <a:rPr lang="ko-KR" altLang="en-US" sz="2400" spc="-100" dirty="0">
                <a:solidFill>
                  <a:srgbClr val="000000"/>
                </a:solidFill>
                <a:ea typeface="NanumSquare Regular"/>
              </a:rPr>
              <a:t>명</a:t>
            </a:r>
            <a:r>
              <a:rPr lang="en-US" altLang="ko-KR" sz="2400" spc="-100" dirty="0">
                <a:solidFill>
                  <a:srgbClr val="000000"/>
                </a:solidFill>
                <a:ea typeface="NanumSquare Regular"/>
              </a:rPr>
              <a:t>:</a:t>
            </a:r>
            <a:r>
              <a:rPr lang="ko-KR" altLang="en-US" sz="2400" spc="-100" dirty="0">
                <a:solidFill>
                  <a:srgbClr val="000000"/>
                </a:solidFill>
                <a:ea typeface="NanumSquare Regular"/>
              </a:rPr>
              <a:t> </a:t>
            </a:r>
            <a:r>
              <a:rPr lang="en-US" altLang="ko-KR" sz="2400" spc="-100" dirty="0" err="1">
                <a:solidFill>
                  <a:srgbClr val="000000"/>
                </a:solidFill>
                <a:ea typeface="NanumSquare Regular"/>
              </a:rPr>
              <a:t>OutfitterAI</a:t>
            </a:r>
            <a:endParaRPr lang="ko-KR" sz="2400" b="0" i="0" u="none" strike="noStrike" spc="-100" dirty="0">
              <a:solidFill>
                <a:srgbClr val="000000"/>
              </a:solidFill>
              <a:ea typeface="NanumSquare Regular"/>
            </a:endParaRP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실시간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날씨와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altLang="en-US" sz="2400" spc="-100" dirty="0">
                <a:solidFill>
                  <a:srgbClr val="000000"/>
                </a:solidFill>
                <a:latin typeface="NanumSquare Regular"/>
              </a:rPr>
              <a:t>개인 일정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분석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활용</a:t>
            </a:r>
            <a:endParaRPr lang="en-US" altLang="ko-KR" sz="2400" b="0" i="0" u="none" strike="noStrike" spc="-100" dirty="0">
              <a:solidFill>
                <a:srgbClr val="000000"/>
              </a:solidFill>
              <a:ea typeface="NanumSquare Regular"/>
            </a:endParaRPr>
          </a:p>
          <a:p>
            <a:pPr>
              <a:lnSpc>
                <a:spcPct val="124499"/>
              </a:lnSpc>
            </a:pPr>
            <a:r>
              <a:rPr lang="ko-KR" altLang="en-US" sz="2400" b="0" i="0" u="none" strike="noStrike" spc="-100" dirty="0">
                <a:solidFill>
                  <a:srgbClr val="000000"/>
                </a:solidFill>
                <a:ea typeface="NanumSquare Regular"/>
              </a:rPr>
              <a:t>   </a:t>
            </a:r>
            <a:r>
              <a:rPr lang="ko-KR" altLang="ja-JP" sz="2400" b="0" i="0" u="none" strike="noStrike" spc="-100" dirty="0">
                <a:solidFill>
                  <a:srgbClr val="000000"/>
                </a:solidFill>
                <a:ea typeface="NanumSquare Regular"/>
              </a:rPr>
              <a:t>맞춤형</a:t>
            </a:r>
            <a:r>
              <a:rPr lang="en-US" altLang="ja-JP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altLang="ja-JP" sz="2400" b="0" i="0" u="none" strike="noStrike" spc="-100" dirty="0">
                <a:solidFill>
                  <a:srgbClr val="000000"/>
                </a:solidFill>
                <a:ea typeface="NanumSquare Regular"/>
              </a:rPr>
              <a:t>패션</a:t>
            </a:r>
            <a:r>
              <a:rPr lang="en-US" altLang="ja-JP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altLang="ja-JP" sz="2400" b="0" i="0" u="none" strike="noStrike" spc="-100" dirty="0">
                <a:solidFill>
                  <a:srgbClr val="000000"/>
                </a:solidFill>
                <a:ea typeface="NanumSquare Regular"/>
              </a:rPr>
              <a:t>코디</a:t>
            </a:r>
            <a:r>
              <a:rPr lang="en-US" altLang="ja-JP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altLang="ja-JP" sz="2400" b="0" i="0" u="none" strike="noStrike" spc="-100" dirty="0">
                <a:solidFill>
                  <a:srgbClr val="000000"/>
                </a:solidFill>
                <a:ea typeface="NanumSquare Regular"/>
              </a:rPr>
              <a:t>추천</a:t>
            </a:r>
            <a:r>
              <a:rPr lang="en-US" altLang="ja-JP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altLang="ja-JP" sz="2400" b="0" i="0" u="none" strike="noStrike" spc="-100" dirty="0">
                <a:solidFill>
                  <a:srgbClr val="000000"/>
                </a:solidFill>
                <a:ea typeface="NanumSquare Regular"/>
              </a:rPr>
              <a:t>서비스</a:t>
            </a:r>
          </a:p>
          <a:p>
            <a:pPr lvl="0" algn="l">
              <a:lnSpc>
                <a:spcPct val="124499"/>
              </a:lnSpc>
            </a:pPr>
            <a:endParaRPr lang="ko-KR" sz="2400" b="0" i="0" u="none" strike="noStrike" spc="-100" dirty="0">
              <a:solidFill>
                <a:srgbClr val="000000"/>
              </a:solidFill>
              <a:ea typeface="NanumSquare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58000" y="5892800"/>
            <a:ext cx="4813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보고서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종류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58000" y="6667500"/>
            <a:ext cx="48006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altLang="en-US" sz="2400" b="0" i="0" u="none" strike="noStrike" spc="-100" dirty="0">
                <a:solidFill>
                  <a:srgbClr val="000000"/>
                </a:solidFill>
                <a:ea typeface="NanumSquare Regular"/>
              </a:rPr>
              <a:t>중간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보고서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프로젝트의</a:t>
            </a:r>
            <a:r>
              <a:rPr lang="ko-KR" altLang="en-US" sz="2400" spc="-100" dirty="0">
                <a:solidFill>
                  <a:srgbClr val="000000"/>
                </a:solidFill>
                <a:latin typeface="NanumSquare Regular"/>
                <a:ea typeface="NanumSquare Regular"/>
              </a:rPr>
              <a:t> 중간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계획과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방향성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제시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- 2025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년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전기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졸업과제로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진행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17400" y="5892800"/>
            <a:ext cx="4813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팀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구성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17400" y="6667500"/>
            <a:ext cx="48006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en-US" sz="2400" b="0" i="0" u="none" strike="noStrike" spc="-100" dirty="0" err="1">
                <a:solidFill>
                  <a:srgbClr val="000000"/>
                </a:solidFill>
                <a:latin typeface="NanumSquare Regular"/>
              </a:rPr>
              <a:t>ByteStorm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팀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팀원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: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마디나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, </a:t>
            </a:r>
            <a:r>
              <a:rPr lang="ko-KR" sz="2400" b="0" i="0" u="none" strike="noStrike" spc="-100" dirty="0" err="1">
                <a:solidFill>
                  <a:srgbClr val="000000"/>
                </a:solidFill>
                <a:ea typeface="NanumSquare Regular"/>
              </a:rPr>
              <a:t>호노카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, </a:t>
            </a:r>
            <a:r>
              <a:rPr lang="ko-KR" sz="2400" b="0" i="0" u="none" strike="noStrike" spc="-100" dirty="0" err="1">
                <a:solidFill>
                  <a:srgbClr val="000000"/>
                </a:solidFill>
                <a:ea typeface="NanumSquare Regular"/>
              </a:rPr>
              <a:t>신상협</a:t>
            </a:r>
            <a:endParaRPr lang="ko-KR" altLang="en-US" sz="2400" b="0" i="0" u="none" strike="noStrike" spc="-100" dirty="0">
              <a:solidFill>
                <a:srgbClr val="000000"/>
              </a:solidFill>
              <a:ea typeface="NanumSquare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038600" y="876300"/>
            <a:ext cx="77724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5000" b="0" i="0" u="none" strike="noStrike" spc="-300" dirty="0">
                <a:solidFill>
                  <a:srgbClr val="000000"/>
                </a:solidFill>
                <a:ea typeface="NanumSquare Bold"/>
              </a:rPr>
              <a:t>프로젝트</a:t>
            </a:r>
            <a:r>
              <a:rPr lang="en-US" sz="5000" b="0" i="0" u="none" strike="noStrike" spc="-300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5000" b="0" i="0" u="none" strike="noStrike" spc="-300" dirty="0">
                <a:solidFill>
                  <a:srgbClr val="000000"/>
                </a:solidFill>
                <a:ea typeface="NanumSquare Bold"/>
              </a:rPr>
              <a:t>목표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-3244850" y="4895850"/>
            <a:ext cx="10642600" cy="495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038600" y="2717799"/>
            <a:ext cx="7721600" cy="739999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ja-JP" sz="3000" b="0" i="0" u="none" strike="noStrike" dirty="0">
                <a:solidFill>
                  <a:srgbClr val="000000"/>
                </a:solidFill>
                <a:ea typeface="NanumSquare Bold"/>
              </a:rPr>
              <a:t>실시간</a:t>
            </a:r>
            <a:r>
              <a:rPr lang="ko-KR" altLang="en-US" sz="3000" b="0" i="0" u="none" strike="noStrike" dirty="0">
                <a:solidFill>
                  <a:srgbClr val="000000"/>
                </a:solidFill>
                <a:ea typeface="NanumSquare Bold"/>
              </a:rPr>
              <a:t>날씨 </a:t>
            </a:r>
            <a:r>
              <a:rPr lang="en-US" altLang="ko-KR" sz="3000" b="0" i="0" u="none" strike="noStrike" dirty="0">
                <a:solidFill>
                  <a:srgbClr val="000000"/>
                </a:solidFill>
                <a:ea typeface="NanumSquare Bold"/>
              </a:rPr>
              <a:t>+ </a:t>
            </a:r>
            <a:r>
              <a:rPr lang="ko-KR" altLang="en-US" sz="3000" b="0" i="0" u="none" strike="noStrike" dirty="0">
                <a:solidFill>
                  <a:srgbClr val="000000"/>
                </a:solidFill>
                <a:ea typeface="NanumSquare Bold"/>
              </a:rPr>
              <a:t>개인 일정을 활용한 스마트 코디 추천</a:t>
            </a:r>
            <a:endParaRPr lang="ko-KR" sz="3000" b="0" i="0" u="none" strike="noStrike" dirty="0">
              <a:solidFill>
                <a:srgbClr val="000000"/>
              </a:solidFill>
              <a:ea typeface="NanumSquar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038600" y="3892550"/>
            <a:ext cx="10287000" cy="250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400" b="0" i="0" u="none" strike="noStrike" spc="-100" dirty="0">
                <a:solidFill>
                  <a:srgbClr val="000000"/>
                </a:solidFill>
                <a:ea typeface="NanumSquare Regular"/>
              </a:rPr>
              <a:t>본 프로젝트는 실시간 날씨 데이터와 사용자의 일정</a:t>
            </a:r>
            <a:r>
              <a:rPr lang="en-US" alt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, </a:t>
            </a:r>
            <a:r>
              <a:rPr lang="ko-KR" altLang="en-US" sz="2400" b="0" i="0" u="none" strike="noStrike" spc="-100" dirty="0">
                <a:solidFill>
                  <a:srgbClr val="000000"/>
                </a:solidFill>
                <a:ea typeface="NanumSquare Regular"/>
              </a:rPr>
              <a:t>옷장 정보를 종합적으로 분석하여</a:t>
            </a:r>
            <a:r>
              <a:rPr lang="en-US" alt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, </a:t>
            </a:r>
            <a:r>
              <a:rPr lang="ko-KR" altLang="en-US" sz="2400" b="0" i="0" u="none" strike="noStrike" spc="-100" dirty="0">
                <a:solidFill>
                  <a:srgbClr val="000000"/>
                </a:solidFill>
                <a:ea typeface="NanumSquare Regular"/>
              </a:rPr>
              <a:t>개인에게 최적화된 패션 코디를 </a:t>
            </a:r>
            <a:r>
              <a:rPr lang="en-US" alt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AI</a:t>
            </a:r>
            <a:r>
              <a:rPr lang="ko-KR" altLang="en-US" sz="2400" b="0" i="0" u="none" strike="noStrike" spc="-100" dirty="0">
                <a:solidFill>
                  <a:srgbClr val="000000"/>
                </a:solidFill>
                <a:ea typeface="NanumSquare Regular"/>
              </a:rPr>
              <a:t>가 자동으로 제안하는 애플리케이션 개발을 목표로 합니다</a:t>
            </a:r>
            <a:r>
              <a:rPr lang="en-US" alt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. </a:t>
            </a:r>
            <a:r>
              <a:rPr lang="ko-KR" altLang="en-US" sz="2400" b="0" i="0" u="none" strike="noStrike" spc="-100" dirty="0">
                <a:solidFill>
                  <a:srgbClr val="000000"/>
                </a:solidFill>
                <a:ea typeface="NanumSquare Regular"/>
              </a:rPr>
              <a:t>이를 통해 사용자의 매일 반복되는 </a:t>
            </a:r>
            <a:r>
              <a:rPr lang="en-US" alt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"</a:t>
            </a:r>
            <a:r>
              <a:rPr lang="ko-KR" altLang="en-US" sz="2400" b="0" i="0" u="none" strike="noStrike" spc="-100" dirty="0">
                <a:solidFill>
                  <a:srgbClr val="000000"/>
                </a:solidFill>
                <a:ea typeface="NanumSquare Regular"/>
              </a:rPr>
              <a:t>오늘 뭐 입지</a:t>
            </a:r>
            <a:r>
              <a:rPr lang="en-US" alt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?" </a:t>
            </a:r>
            <a:r>
              <a:rPr lang="ko-KR" altLang="en-US" sz="2400" b="0" i="0" u="none" strike="noStrike" spc="-100" dirty="0">
                <a:solidFill>
                  <a:srgbClr val="000000"/>
                </a:solidFill>
                <a:ea typeface="NanumSquare Regular"/>
              </a:rPr>
              <a:t>고민을 해소하고</a:t>
            </a:r>
            <a:r>
              <a:rPr lang="en-US" alt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, </a:t>
            </a:r>
            <a:r>
              <a:rPr lang="ko-KR" altLang="en-US" sz="2400" b="0" i="0" u="none" strike="noStrike" spc="-100" dirty="0">
                <a:solidFill>
                  <a:srgbClr val="000000"/>
                </a:solidFill>
                <a:ea typeface="NanumSquare Regular"/>
              </a:rPr>
              <a:t>효율적이고 실용적인 의류 선택을 지원합니다</a:t>
            </a:r>
            <a:r>
              <a:rPr lang="en-US" alt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.</a:t>
            </a:r>
            <a:endParaRPr lang="en-US" sz="2400" b="0" i="0" u="none" strike="noStrike" spc="-100" dirty="0">
              <a:solidFill>
                <a:srgbClr val="000000"/>
              </a:solidFill>
              <a:latin typeface="NanumSquare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38600" y="6829202"/>
            <a:ext cx="76962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+mn-ea"/>
              </a:rPr>
              <a:t>- </a:t>
            </a:r>
            <a:r>
              <a:rPr lang="ko-KR" sz="2400" b="0" i="0" u="none" strike="noStrike" spc="-100" dirty="0">
                <a:solidFill>
                  <a:srgbClr val="000000"/>
                </a:solidFill>
                <a:latin typeface="+mn-ea"/>
              </a:rPr>
              <a:t>개인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latin typeface="+mn-ea"/>
              </a:rPr>
              <a:t>맞춤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2400" b="0" i="0" u="none" strike="noStrike" spc="-100" dirty="0">
                <a:solidFill>
                  <a:srgbClr val="000000"/>
                </a:solidFill>
                <a:latin typeface="+mn-ea"/>
              </a:rPr>
              <a:t>일정</a:t>
            </a:r>
            <a:r>
              <a:rPr lang="en-US" altLang="ko-KR" sz="2400" b="0" i="0" u="none" strike="noStrike" spc="-1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400" b="0" i="0" u="none" strike="noStrike" spc="-100" dirty="0">
                <a:solidFill>
                  <a:srgbClr val="000000"/>
                </a:solidFill>
                <a:latin typeface="+mn-ea"/>
              </a:rPr>
              <a:t>날씨</a:t>
            </a:r>
            <a:r>
              <a:rPr lang="en-US" altLang="ko-KR" sz="2400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latin typeface="+mn-ea"/>
              </a:rPr>
              <a:t>반영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2400" dirty="0">
                <a:latin typeface="+mn-ea"/>
              </a:rPr>
              <a:t>실용적 구성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그날의 날씨와 상황에 적합한 스타일 제안</a:t>
            </a:r>
            <a:endParaRPr lang="ko-KR" sz="2400" b="0" i="0" u="none" strike="noStrike" spc="-100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5400"/>
            <a:ext cx="7150100" cy="657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70000" y="495300"/>
            <a:ext cx="1066800" cy="495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70000" y="2451100"/>
            <a:ext cx="13868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8400"/>
              </a:lnSpc>
            </a:pPr>
            <a:r>
              <a:rPr lang="ko-KR" altLang="en-US" sz="2000" dirty="0"/>
              <a:t>날씨 연동 개인 맞춤형 패션 추천 시스템의 핵심 기능을 소개합니다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사용자의 일정</a:t>
            </a:r>
            <a:r>
              <a:rPr lang="en-US" altLang="ko-KR" sz="2000" dirty="0"/>
              <a:t>, </a:t>
            </a:r>
            <a:r>
              <a:rPr lang="ko-KR" altLang="en-US" sz="2000" dirty="0"/>
              <a:t>날씨</a:t>
            </a:r>
            <a:r>
              <a:rPr lang="en-US" altLang="ko-KR" sz="2000" dirty="0"/>
              <a:t>, </a:t>
            </a:r>
            <a:r>
              <a:rPr lang="ko-KR" altLang="en-US" sz="2000" dirty="0"/>
              <a:t>옷장 정보를 통합하여 실제 상황에 최적화된 코디를 빠르게 제안하고</a:t>
            </a:r>
            <a:r>
              <a:rPr lang="en-US" altLang="ko-KR" sz="2000" dirty="0"/>
              <a:t>, </a:t>
            </a:r>
            <a:r>
              <a:rPr lang="ko-KR" altLang="en-US" sz="2000" dirty="0"/>
              <a:t>효율적인 스타일 선택을 도와줍니다</a:t>
            </a:r>
            <a:r>
              <a:rPr lang="en-US" altLang="ko-KR" sz="2000" dirty="0"/>
              <a:t>.</a:t>
            </a:r>
            <a:endParaRPr lang="en-US" sz="2000" b="0" i="0" u="none" strike="noStrike" spc="-100" dirty="0">
              <a:solidFill>
                <a:srgbClr val="000000"/>
              </a:solidFill>
              <a:latin typeface="NanumSquare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1460500" y="3581400"/>
            <a:ext cx="16802100" cy="49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3920000">
            <a:off x="14287500" y="1600200"/>
            <a:ext cx="5118100" cy="495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70000" y="1193800"/>
            <a:ext cx="1370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6000" b="0" i="0" u="none" strike="noStrike" spc="-400" dirty="0">
                <a:solidFill>
                  <a:srgbClr val="000000"/>
                </a:solidFill>
                <a:ea typeface="NanumSquare Bold"/>
              </a:rPr>
              <a:t>솔루션</a:t>
            </a:r>
            <a:r>
              <a:rPr lang="en-US" sz="6000" b="0" i="0" u="none" strike="noStrike" spc="-400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6000" b="0" i="0" u="none" strike="noStrike" spc="-400" dirty="0">
                <a:solidFill>
                  <a:srgbClr val="000000"/>
                </a:solidFill>
                <a:ea typeface="NanumSquare Bold"/>
              </a:rPr>
              <a:t>하이라이트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96200" y="4813300"/>
            <a:ext cx="77216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핵심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21600" y="5451803"/>
            <a:ext cx="76962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실시간 날씨 </a:t>
            </a:r>
            <a:r>
              <a:rPr lang="en-US" altLang="ja-JP" sz="2400" dirty="0"/>
              <a:t>API </a:t>
            </a:r>
            <a:r>
              <a:rPr lang="ko-KR" altLang="en-US" sz="2400" dirty="0"/>
              <a:t>기반 기온 및 날씨 상태 수집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외부 일정 정보와 사용자 의류 데이터를 통합한 추천 프롬프트 생성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/>
              <a:t>Gemma </a:t>
            </a:r>
            <a:r>
              <a:rPr lang="ko-KR" altLang="en-US" sz="2400" dirty="0"/>
              <a:t>기반 </a:t>
            </a:r>
            <a:r>
              <a:rPr lang="en-US" altLang="ja-JP" sz="2400" dirty="0"/>
              <a:t>LLM </a:t>
            </a:r>
            <a:r>
              <a:rPr lang="ko-KR" altLang="en-US" sz="2400" dirty="0"/>
              <a:t>모델을 통해 자연어 코디 설명 생성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추천 결과</a:t>
            </a:r>
            <a:r>
              <a:rPr lang="en-US" altLang="ko-KR" sz="2400" dirty="0"/>
              <a:t>: </a:t>
            </a:r>
            <a:r>
              <a:rPr lang="ko-KR" altLang="en-US" sz="2400" dirty="0"/>
              <a:t>상의 </a:t>
            </a:r>
            <a:r>
              <a:rPr lang="en-US" altLang="ko-KR" sz="2400" dirty="0"/>
              <a:t>+ </a:t>
            </a:r>
            <a:r>
              <a:rPr lang="ko-KR" altLang="en-US" sz="2400" dirty="0" err="1"/>
              <a:t>하의등</a:t>
            </a:r>
            <a:r>
              <a:rPr lang="ko-KR" altLang="en-US" sz="2400" dirty="0"/>
              <a:t> 이미지 및 추천 이유 제공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96200" y="7721600"/>
            <a:ext cx="77216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차별화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요소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96200" y="8496300"/>
            <a:ext cx="76962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소유 의류 기반 추천</a:t>
            </a:r>
            <a:r>
              <a:rPr lang="en-US" altLang="ko-KR" sz="2400" dirty="0"/>
              <a:t>: </a:t>
            </a:r>
            <a:r>
              <a:rPr lang="ko-KR" altLang="en-US" sz="2400" dirty="0"/>
              <a:t>실제 등록된 옷만 조합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일정 및 날씨 반영</a:t>
            </a:r>
            <a:r>
              <a:rPr lang="en-US" altLang="ko-KR" sz="2400" dirty="0"/>
              <a:t>: </a:t>
            </a:r>
            <a:r>
              <a:rPr lang="ko-KR" altLang="en-US" sz="2400" dirty="0"/>
              <a:t>오늘의 활동과 환경에 맞춘 코디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dirty="0"/>
              <a:t>LLM </a:t>
            </a:r>
            <a:r>
              <a:rPr lang="ko-KR" altLang="en-US" sz="2400" dirty="0" err="1"/>
              <a:t>파인튜닝</a:t>
            </a:r>
            <a:r>
              <a:rPr lang="ko-KR" altLang="en-US" sz="2400" dirty="0"/>
              <a:t> 기반 추천 로직으로 자연어 설명 제공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759700"/>
            <a:ext cx="16865600" cy="267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84500" y="-609600"/>
            <a:ext cx="9563100" cy="267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2540000" y="1803400"/>
            <a:ext cx="88646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0"/>
            <a:ext cx="5816600" cy="7759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493000" y="3632200"/>
            <a:ext cx="108077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676400" y="7518400"/>
            <a:ext cx="16649700" cy="49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228600" y="8966200"/>
            <a:ext cx="3035300" cy="495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705100" y="8432800"/>
            <a:ext cx="1496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시스템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아키텍처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89900" y="876300"/>
            <a:ext cx="46355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사용자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인터페이스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89900" y="1549399"/>
            <a:ext cx="4635500" cy="18414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en-US" altLang="ja-JP" sz="2000" dirty="0"/>
              <a:t>Flutter </a:t>
            </a:r>
            <a:r>
              <a:rPr lang="ko-KR" altLang="en-US" sz="2000" dirty="0"/>
              <a:t>기반 모바일 앱</a:t>
            </a:r>
            <a:endParaRPr lang="en-US" altLang="ko-KR" sz="2000" dirty="0"/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홈 화면</a:t>
            </a:r>
            <a:r>
              <a:rPr lang="en-US" altLang="ko-KR" sz="2000" dirty="0"/>
              <a:t>: </a:t>
            </a:r>
            <a:r>
              <a:rPr lang="ko-KR" altLang="en-US" sz="2000" dirty="0"/>
              <a:t>날씨 및 일정 요약 표시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NanumSquare Regular"/>
              </a:rPr>
              <a:t>-</a:t>
            </a:r>
            <a:r>
              <a:rPr lang="ko-KR" altLang="en-US" sz="2000" dirty="0"/>
              <a:t>추천</a:t>
            </a:r>
            <a:endParaRPr lang="en-US" altLang="ko-KR" sz="2000" dirty="0"/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결과 화면</a:t>
            </a:r>
            <a:r>
              <a:rPr lang="en-US" altLang="ko-KR" sz="2000" dirty="0"/>
              <a:t>: </a:t>
            </a:r>
            <a:r>
              <a:rPr lang="ko-KR" altLang="en-US" sz="2000" dirty="0"/>
              <a:t>코디 이미지 </a:t>
            </a:r>
            <a:r>
              <a:rPr lang="en-US" altLang="ko-KR" sz="2000" dirty="0"/>
              <a:t>+ </a:t>
            </a:r>
            <a:r>
              <a:rPr lang="ko-KR" altLang="en-US" sz="2000" dirty="0"/>
              <a:t>추천 이유</a:t>
            </a:r>
            <a:endParaRPr lang="en-US" altLang="ko-KR" sz="2000" dirty="0"/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사용자 맞춤 경험 제공</a:t>
            </a:r>
            <a:endParaRPr lang="en-US" sz="2000" b="0" i="0" u="none" strike="noStrike" spc="-100" dirty="0">
              <a:solidFill>
                <a:srgbClr val="000000"/>
              </a:solidFill>
              <a:latin typeface="NanumSquare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131800" y="876300"/>
            <a:ext cx="46355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백엔드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31800" y="1549400"/>
            <a:ext cx="46355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ja-JP" sz="2000" dirty="0"/>
              <a:t>Django </a:t>
            </a:r>
            <a:r>
              <a:rPr lang="ko-KR" altLang="en-US" sz="2000" dirty="0"/>
              <a:t>기반 </a:t>
            </a:r>
            <a:r>
              <a:rPr lang="en-US" altLang="ja-JP" sz="2000" dirty="0"/>
              <a:t>REST API</a:t>
            </a:r>
          </a:p>
          <a:p>
            <a:r>
              <a:rPr lang="ko-KR" altLang="en-US" sz="2000" dirty="0"/>
              <a:t>사용자 등록</a:t>
            </a:r>
            <a:r>
              <a:rPr lang="en-US" altLang="ko-KR" sz="2000" dirty="0"/>
              <a:t>, </a:t>
            </a:r>
            <a:r>
              <a:rPr lang="ko-KR" altLang="en-US" sz="2000" dirty="0"/>
              <a:t>로그인</a:t>
            </a:r>
            <a:r>
              <a:rPr lang="en-US" altLang="ko-KR" sz="2000" dirty="0"/>
              <a:t>, </a:t>
            </a:r>
            <a:r>
              <a:rPr lang="ko-KR" altLang="en-US" sz="2000" dirty="0"/>
              <a:t>인증 처리</a:t>
            </a:r>
          </a:p>
          <a:p>
            <a:r>
              <a:rPr lang="ko-KR" altLang="en-US" sz="2000" dirty="0"/>
              <a:t>옷장 및 일정 </a:t>
            </a:r>
            <a:r>
              <a:rPr lang="en-US" altLang="ja-JP" sz="2000" dirty="0"/>
              <a:t>CRUD </a:t>
            </a:r>
            <a:r>
              <a:rPr lang="ko-KR" altLang="en-US" sz="2000" dirty="0"/>
              <a:t>처리</a:t>
            </a:r>
          </a:p>
          <a:p>
            <a:r>
              <a:rPr lang="ko-KR" altLang="en-US" sz="2000" dirty="0"/>
              <a:t>추천 요청 처리 및 로그 저장</a:t>
            </a:r>
          </a:p>
          <a:p>
            <a:r>
              <a:rPr lang="en-US" altLang="ja-JP" sz="2000" dirty="0" err="1"/>
              <a:t>FastAPI</a:t>
            </a:r>
            <a:r>
              <a:rPr lang="en-US" altLang="ja-JP" sz="2000" dirty="0"/>
              <a:t> </a:t>
            </a:r>
            <a:r>
              <a:rPr lang="ko-KR" altLang="en-US" sz="2000" dirty="0"/>
              <a:t>기반 </a:t>
            </a:r>
            <a:r>
              <a:rPr lang="en-US" altLang="ja-JP" sz="2000" dirty="0"/>
              <a:t>AI </a:t>
            </a:r>
            <a:r>
              <a:rPr lang="ko-KR" altLang="en-US" sz="2000" dirty="0"/>
              <a:t>추천 서버와 통신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89900" y="4749800"/>
            <a:ext cx="46355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데이터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저장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캐싱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89900" y="5435600"/>
            <a:ext cx="46355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PostgreSQL: </a:t>
            </a:r>
            <a:r>
              <a:rPr lang="ko-KR" altLang="en-US" sz="2000" dirty="0"/>
              <a:t>사용자</a:t>
            </a:r>
            <a:r>
              <a:rPr lang="en-US" altLang="ko-KR" sz="2000" dirty="0"/>
              <a:t>, </a:t>
            </a:r>
            <a:r>
              <a:rPr lang="ko-KR" altLang="en-US" sz="2000" dirty="0"/>
              <a:t>의류</a:t>
            </a:r>
            <a:r>
              <a:rPr lang="en-US" altLang="ko-KR" sz="2000" dirty="0"/>
              <a:t>, </a:t>
            </a:r>
            <a:r>
              <a:rPr lang="ko-KR" altLang="en-US" sz="2000" dirty="0"/>
              <a:t>일정</a:t>
            </a:r>
            <a:r>
              <a:rPr lang="en-US" altLang="ko-KR" sz="2000" dirty="0"/>
              <a:t>, </a:t>
            </a:r>
            <a:r>
              <a:rPr lang="ko-KR" altLang="en-US" sz="2000" dirty="0"/>
              <a:t>추천기록 저장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Firebase: </a:t>
            </a:r>
            <a:r>
              <a:rPr lang="ko-KR" altLang="en-US" sz="2000" dirty="0"/>
              <a:t>인증 기능 전용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향후 확장 고려한 구조 설계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31800" y="4749800"/>
            <a:ext cx="46355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외부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Bold"/>
              </a:rPr>
              <a:t> API </a:t>
            </a: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연동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31800" y="5435600"/>
            <a:ext cx="46355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 err="1"/>
              <a:t>OpenWeatherMap</a:t>
            </a:r>
            <a:r>
              <a:rPr lang="en-US" altLang="ja-JP" sz="2000" dirty="0"/>
              <a:t> API</a:t>
            </a:r>
            <a:r>
              <a:rPr lang="ko-KR" altLang="en-US" sz="2000" dirty="0"/>
              <a:t>로 실시간 날씨 정보 수집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Google Calendar API</a:t>
            </a:r>
            <a:r>
              <a:rPr lang="ko-KR" altLang="en-US" sz="2000" dirty="0"/>
              <a:t>로 일정 동기화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날씨 </a:t>
            </a:r>
            <a:r>
              <a:rPr lang="en-US" altLang="ko-KR" sz="2000" dirty="0"/>
              <a:t>+ </a:t>
            </a:r>
            <a:r>
              <a:rPr lang="ko-KR" altLang="en-US" sz="2000" dirty="0"/>
              <a:t>일정 데이터를 </a:t>
            </a:r>
            <a:r>
              <a:rPr lang="en-US" altLang="ja-JP" sz="2000" dirty="0"/>
              <a:t>AI </a:t>
            </a:r>
            <a:r>
              <a:rPr lang="ko-KR" altLang="en-US" sz="2000" dirty="0"/>
              <a:t>모델 </a:t>
            </a:r>
            <a:r>
              <a:rPr lang="ko-KR" altLang="en-US" sz="2000" dirty="0" err="1"/>
              <a:t>입력값으로</a:t>
            </a:r>
            <a:r>
              <a:rPr lang="ko-KR" altLang="en-US" sz="2000" dirty="0"/>
              <a:t> 변환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00"/>
            <a:ext cx="1765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100" y="8737600"/>
            <a:ext cx="16535400" cy="175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12700" y="-368300"/>
            <a:ext cx="35433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-2768600" y="1358900"/>
            <a:ext cx="19989800" cy="49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-254000" y="8496300"/>
            <a:ext cx="166878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6200000">
            <a:off x="11811000" y="5905500"/>
            <a:ext cx="9105900" cy="495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146300" y="215900"/>
            <a:ext cx="15227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6000" b="0" i="0" u="none" strike="noStrike" spc="-400" dirty="0">
                <a:solidFill>
                  <a:srgbClr val="000000"/>
                </a:solidFill>
                <a:ea typeface="NanumSquare Bold"/>
              </a:rPr>
              <a:t>컴포넌트별</a:t>
            </a:r>
            <a:r>
              <a:rPr lang="en-US" sz="6000" b="0" i="0" u="none" strike="noStrike" spc="-400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6000" b="0" i="0" u="none" strike="noStrike" spc="-400" dirty="0">
                <a:solidFill>
                  <a:srgbClr val="000000"/>
                </a:solidFill>
                <a:ea typeface="NanumSquare Bold"/>
              </a:rPr>
              <a:t>주요</a:t>
            </a:r>
            <a:r>
              <a:rPr lang="en-US" sz="6000" b="0" i="0" u="none" strike="noStrike" spc="-400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6000" b="0" i="0" u="none" strike="noStrike" spc="-400" dirty="0">
                <a:solidFill>
                  <a:srgbClr val="000000"/>
                </a:solidFill>
                <a:ea typeface="NanumSquare Bold"/>
              </a:rPr>
              <a:t>역할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9900" y="2616200"/>
            <a:ext cx="49657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anumSquare Bold"/>
              </a:rPr>
              <a:t>React </a:t>
            </a: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9900" y="3289300"/>
            <a:ext cx="49530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Flutter </a:t>
            </a:r>
            <a:r>
              <a:rPr lang="ko-KR" altLang="en-US" sz="2000" dirty="0"/>
              <a:t>기반 크로스플랫폼 구현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 err="1"/>
              <a:t>AdobeXD</a:t>
            </a:r>
            <a:r>
              <a:rPr lang="en-US" altLang="ja-JP" sz="2000" dirty="0"/>
              <a:t> </a:t>
            </a:r>
            <a:r>
              <a:rPr lang="ko-KR" altLang="en-US" sz="2000" dirty="0"/>
              <a:t>설계를 바탕으로 </a:t>
            </a:r>
            <a:r>
              <a:rPr lang="en-US" altLang="ja-JP" sz="2000" dirty="0"/>
              <a:t>UI </a:t>
            </a:r>
            <a:r>
              <a:rPr lang="ko-KR" altLang="en-US" sz="2000" dirty="0"/>
              <a:t>제작 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사용자 일정 및 날씨 요약 표시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추천 결과</a:t>
            </a:r>
            <a:r>
              <a:rPr lang="en-US" altLang="ko-KR" sz="2000" dirty="0"/>
              <a:t>: </a:t>
            </a:r>
            <a:r>
              <a:rPr lang="ko-KR" altLang="en-US" sz="2000" dirty="0"/>
              <a:t>이미지 </a:t>
            </a:r>
            <a:r>
              <a:rPr lang="en-US" altLang="ko-KR" sz="2000" dirty="0"/>
              <a:t>+ </a:t>
            </a:r>
            <a:r>
              <a:rPr lang="ko-KR" altLang="en-US" sz="2000" dirty="0"/>
              <a:t>추천 이유 시각화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02300" y="2616200"/>
            <a:ext cx="49657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NanumSquare Bold"/>
              </a:rPr>
              <a:t>Django REST API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02300" y="3289300"/>
            <a:ext cx="49530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RESTful API: </a:t>
            </a:r>
            <a:r>
              <a:rPr lang="ko-KR" altLang="en-US" sz="2000" dirty="0"/>
              <a:t>로그인</a:t>
            </a:r>
            <a:r>
              <a:rPr lang="en-US" altLang="ko-KR" sz="2000" dirty="0"/>
              <a:t>, </a:t>
            </a:r>
            <a:r>
              <a:rPr lang="ko-KR" altLang="en-US" sz="2000" dirty="0"/>
              <a:t>옷장</a:t>
            </a:r>
            <a:r>
              <a:rPr lang="en-US" altLang="ko-KR" sz="2000" dirty="0"/>
              <a:t>, </a:t>
            </a:r>
            <a:r>
              <a:rPr lang="ko-KR" altLang="en-US" sz="2000" dirty="0"/>
              <a:t>일정</a:t>
            </a:r>
            <a:r>
              <a:rPr lang="en-US" altLang="ko-KR" sz="2000" dirty="0"/>
              <a:t>, </a:t>
            </a:r>
            <a:r>
              <a:rPr lang="ko-KR" altLang="en-US" sz="2000" dirty="0"/>
              <a:t>추천 요청 처리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사용자 인증 및 권한 관리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 err="1"/>
              <a:t>FastAPI</a:t>
            </a:r>
            <a:r>
              <a:rPr lang="en-US" altLang="ja-JP" sz="2000" dirty="0"/>
              <a:t> </a:t>
            </a:r>
            <a:r>
              <a:rPr lang="ko-KR" altLang="en-US" sz="2000" dirty="0"/>
              <a:t>기반 </a:t>
            </a:r>
            <a:r>
              <a:rPr lang="en-US" altLang="ja-JP" sz="2000" dirty="0"/>
              <a:t>AI </a:t>
            </a:r>
            <a:r>
              <a:rPr lang="ko-KR" altLang="en-US" sz="2000" dirty="0"/>
              <a:t>서버와의 통신 처리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추천 로그 저장 및 결과 전달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47400" y="2616200"/>
            <a:ext cx="49657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altLang="ja-JP" sz="2800" dirty="0" err="1"/>
              <a:t>FastAPI</a:t>
            </a:r>
            <a:r>
              <a:rPr lang="en-US" altLang="ja-JP" sz="2800" dirty="0"/>
              <a:t> AI </a:t>
            </a:r>
            <a:r>
              <a:rPr lang="ko-KR" altLang="en-US" sz="2800" dirty="0"/>
              <a:t>서버</a:t>
            </a:r>
            <a:endParaRPr lang="ko-KR" sz="2500" b="0" i="0" u="none" strike="noStrike" dirty="0">
              <a:solidFill>
                <a:srgbClr val="000000"/>
              </a:solidFill>
              <a:ea typeface="NanumSquar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947400" y="3289300"/>
            <a:ext cx="49530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사용자 데이터 기반 추천 프롬프트 생성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LLM </a:t>
            </a:r>
            <a:r>
              <a:rPr lang="ko-KR" altLang="en-US" sz="2000" dirty="0"/>
              <a:t>기반 추천 모델 </a:t>
            </a:r>
            <a:r>
              <a:rPr lang="en-US" altLang="ko-KR" sz="2000" dirty="0"/>
              <a:t>(</a:t>
            </a:r>
            <a:r>
              <a:rPr lang="en-US" altLang="ja-JP" sz="2000" dirty="0"/>
              <a:t>Gemma + Fine-tuning)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JSON + </a:t>
            </a:r>
            <a:r>
              <a:rPr lang="ko-KR" altLang="en-US" sz="2000" dirty="0"/>
              <a:t>메타데이터 → 자연어로 변환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추천 이유 생성 및 결과 반환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7200" y="5689600"/>
            <a:ext cx="7581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anumSquare Bold"/>
              </a:rPr>
              <a:t>Redis </a:t>
            </a: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캐시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7200" y="6362700"/>
            <a:ext cx="75819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옷장 데이터</a:t>
            </a:r>
            <a:r>
              <a:rPr lang="en-US" altLang="ko-KR" sz="2000" dirty="0"/>
              <a:t>, </a:t>
            </a:r>
            <a:r>
              <a:rPr lang="ko-KR" altLang="en-US" sz="2000" dirty="0"/>
              <a:t>추천 결과 임시 저장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자주 요청되는 데이터 빠른 접근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캐시 미스 방지를 위한 사전 로딩 설계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시스템 응답 속도 향상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31200" y="5689600"/>
            <a:ext cx="7581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NanumSquare Bold"/>
              </a:rPr>
              <a:t>저장소 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NanumSquare Bold"/>
              </a:rPr>
              <a:t>(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NanumSquare Bold"/>
              </a:rPr>
              <a:t>로컬 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NanumSquare Bold"/>
              </a:rPr>
              <a:t>or S3 </a:t>
            </a:r>
            <a:r>
              <a:rPr lang="ko-KR" altLang="en-US" sz="2500" b="0" i="0" u="none" strike="noStrike" dirty="0">
                <a:solidFill>
                  <a:srgbClr val="000000"/>
                </a:solidFill>
                <a:ea typeface="NanumSquare Bold"/>
              </a:rPr>
              <a:t>대체 가능</a:t>
            </a:r>
            <a:r>
              <a:rPr lang="en-US" altLang="ko-KR" sz="2500" b="0" i="0" u="none" strike="noStrike" dirty="0">
                <a:solidFill>
                  <a:srgbClr val="000000"/>
                </a:solidFill>
                <a:ea typeface="NanumSquare Bold"/>
              </a:rPr>
              <a:t>)</a:t>
            </a:r>
            <a:endParaRPr lang="ko-KR" sz="2500" b="0" i="0" u="none" strike="noStrike" dirty="0">
              <a:solidFill>
                <a:srgbClr val="000000"/>
              </a:solidFill>
              <a:ea typeface="NanumSquar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331200" y="6362700"/>
            <a:ext cx="75819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사용자 업로드 의류 사진 저장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/>
              <a:t>Flutter </a:t>
            </a:r>
            <a:r>
              <a:rPr lang="ko-KR" altLang="en-US" sz="2000" dirty="0"/>
              <a:t>프론트와 연동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추후 </a:t>
            </a:r>
            <a:r>
              <a:rPr lang="en-US" altLang="ja-JP" sz="2000" dirty="0"/>
              <a:t>CDN </a:t>
            </a:r>
            <a:r>
              <a:rPr lang="ko-KR" altLang="en-US" sz="2000" dirty="0"/>
              <a:t>연동 가능 구조 설계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dirty="0" err="1"/>
              <a:t>FastAPI</a:t>
            </a:r>
            <a:r>
              <a:rPr lang="ko-KR" altLang="en-US" sz="2000" dirty="0"/>
              <a:t>와 이미지 경로 연계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36700" y="342900"/>
            <a:ext cx="1066800" cy="495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36700" y="927100"/>
            <a:ext cx="153670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ko-KR" sz="6000" b="0" i="0" u="none" strike="noStrike" spc="-400" dirty="0">
                <a:solidFill>
                  <a:srgbClr val="000000"/>
                </a:solidFill>
                <a:ea typeface="NanumSquare Bold"/>
              </a:rPr>
              <a:t>타임라인</a:t>
            </a:r>
            <a:endParaRPr lang="en-US" sz="6000" b="0" i="0" u="none" strike="noStrike" spc="-400" dirty="0">
              <a:solidFill>
                <a:srgbClr val="000000"/>
              </a:solidFill>
              <a:latin typeface="NanumSquare Bold"/>
            </a:endParaRPr>
          </a:p>
        </p:txBody>
      </p:sp>
      <p:pic>
        <p:nvPicPr>
          <p:cNvPr id="17" name="図 16" descr="ダイアグラム, 概略図&#10;&#10;自動的に生成された説明">
            <a:extLst>
              <a:ext uri="{FF2B5EF4-FFF2-40B4-BE49-F238E27FC236}">
                <a16:creationId xmlns:a16="http://schemas.microsoft.com/office/drawing/2014/main" id="{096A2CA0-971F-40C8-6A39-FC7B49107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684171"/>
            <a:ext cx="11493500" cy="89186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3800" y="-127000"/>
            <a:ext cx="15443200" cy="3606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70000" y="876300"/>
            <a:ext cx="1066800" cy="49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56500" y="4902200"/>
            <a:ext cx="11150600" cy="495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70000" y="1397000"/>
            <a:ext cx="10706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9559"/>
              </a:lnSpc>
            </a:pPr>
            <a:r>
              <a:rPr lang="ko-KR" altLang="en-US" sz="6000" b="0" i="0" u="none" strike="noStrike" spc="-400" dirty="0">
                <a:solidFill>
                  <a:srgbClr val="000000"/>
                </a:solidFill>
                <a:ea typeface="NanumSquare Bold"/>
              </a:rPr>
              <a:t>구성원별</a:t>
            </a:r>
            <a:r>
              <a:rPr lang="en-US" altLang="ko-KR" sz="6000" spc="-400" dirty="0">
                <a:solidFill>
                  <a:srgbClr val="000000"/>
                </a:solidFill>
                <a:ea typeface="NanumSquare Bold"/>
              </a:rPr>
              <a:t> </a:t>
            </a:r>
            <a:r>
              <a:rPr lang="ko-KR" altLang="en-US" sz="6000" spc="-400" dirty="0">
                <a:solidFill>
                  <a:srgbClr val="000000"/>
                </a:solidFill>
                <a:ea typeface="NanumSquare Bold"/>
              </a:rPr>
              <a:t>결과 제시</a:t>
            </a:r>
            <a:r>
              <a:rPr lang="en-US" sz="6000" b="0" i="0" u="none" strike="noStrike" spc="-400" dirty="0">
                <a:solidFill>
                  <a:srgbClr val="000000"/>
                </a:solidFill>
                <a:latin typeface="NanumSquare Bold"/>
              </a:rPr>
              <a:t>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03400" y="3505199"/>
            <a:ext cx="10629900" cy="316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4400" b="0" i="0" u="none" strike="noStrike" dirty="0" err="1">
                <a:solidFill>
                  <a:srgbClr val="000000"/>
                </a:solidFill>
                <a:latin typeface="NanumSquare Bold"/>
              </a:rPr>
              <a:t>호노카</a:t>
            </a:r>
            <a:r>
              <a:rPr lang="en-US" altLang="ko-KR" sz="4400" dirty="0">
                <a:solidFill>
                  <a:srgbClr val="000000"/>
                </a:solidFill>
                <a:latin typeface="NanumSquare Bold"/>
              </a:rPr>
              <a:t> - </a:t>
            </a:r>
            <a:r>
              <a:rPr lang="ko-KR" altLang="en-US" sz="4400" b="0" i="0" u="none" strike="noStrike" dirty="0" err="1">
                <a:solidFill>
                  <a:srgbClr val="000000"/>
                </a:solidFill>
                <a:latin typeface="NanumSquare Bold"/>
              </a:rPr>
              <a:t>프론트엔드</a:t>
            </a:r>
            <a:r>
              <a:rPr lang="en-US" altLang="ko-KR" sz="4400" b="0" i="0" u="none" strike="noStrike" dirty="0">
                <a:solidFill>
                  <a:srgbClr val="000000"/>
                </a:solidFill>
                <a:latin typeface="NanumSquare Bold"/>
              </a:rPr>
              <a:t>,</a:t>
            </a:r>
            <a:r>
              <a:rPr lang="ko-KR" altLang="en-US" sz="44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altLang="en-US" sz="4400" b="0" i="0" u="none" strike="noStrike" dirty="0" err="1">
                <a:solidFill>
                  <a:srgbClr val="000000"/>
                </a:solidFill>
                <a:latin typeface="NanumSquare Bold"/>
              </a:rPr>
              <a:t>백엔드</a:t>
            </a:r>
            <a:r>
              <a:rPr lang="ko-KR" altLang="en-US" sz="4400" b="0" i="0" u="none" strike="noStrike" dirty="0">
                <a:solidFill>
                  <a:srgbClr val="000000"/>
                </a:solidFill>
                <a:latin typeface="NanumSquare Bold"/>
              </a:rPr>
              <a:t> 일부</a:t>
            </a:r>
            <a:endParaRPr lang="en-US" sz="4400" b="0" i="0" u="none" strike="noStrike" dirty="0">
              <a:solidFill>
                <a:srgbClr val="000000"/>
              </a:solidFill>
              <a:latin typeface="NanumSquare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1F7A2-D279-4FE9-C2A7-52AB9B5A39F7}"/>
              </a:ext>
            </a:extLst>
          </p:cNvPr>
          <p:cNvSpPr txBox="1"/>
          <p:nvPr/>
        </p:nvSpPr>
        <p:spPr>
          <a:xfrm>
            <a:off x="2317750" y="5391152"/>
            <a:ext cx="10629900" cy="203834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altLang="ja-JP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UI sets : </a:t>
            </a:r>
            <a:r>
              <a:rPr lang="en-US" altLang="ja-JP" sz="32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5"/>
              </a:rPr>
              <a:t>https://xd.adobe.com/view/8f06e601-4ef4-405b-80ec-905b5feca5bf-da55/</a:t>
            </a:r>
            <a:br>
              <a:rPr lang="en-US" altLang="ja-JP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5"/>
              </a:rPr>
            </a:br>
            <a:r>
              <a:rPr lang="ko-KR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이 사용서를 기반으로 구현</a:t>
            </a:r>
            <a:endParaRPr lang="en-US" sz="4000" b="0" i="0" u="none" strike="noStrike" dirty="0">
              <a:solidFill>
                <a:srgbClr val="000000"/>
              </a:solidFill>
              <a:latin typeface="NanumSquare Bold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56244DD-95BA-48ED-30EA-9C16330E9787}"/>
              </a:ext>
            </a:extLst>
          </p:cNvPr>
          <p:cNvSpPr txBox="1"/>
          <p:nvPr/>
        </p:nvSpPr>
        <p:spPr>
          <a:xfrm>
            <a:off x="1803400" y="4756154"/>
            <a:ext cx="10629900" cy="8381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altLang="ja-JP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Front end:</a:t>
            </a:r>
            <a:endParaRPr lang="en-US" sz="4000" b="0" i="0" u="none" strike="noStrike" dirty="0">
              <a:solidFill>
                <a:srgbClr val="000000"/>
              </a:solidFill>
              <a:latin typeface="NanumSquare Bold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5E0B9D3-A5AC-5832-4F18-23B4E846797E}"/>
              </a:ext>
            </a:extLst>
          </p:cNvPr>
          <p:cNvSpPr txBox="1"/>
          <p:nvPr/>
        </p:nvSpPr>
        <p:spPr>
          <a:xfrm>
            <a:off x="2292350" y="8248654"/>
            <a:ext cx="10629900" cy="107949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ja-JP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Django</a:t>
            </a: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프로젝트 생성 및 설정 완료</a:t>
            </a:r>
          </a:p>
          <a:p>
            <a:pPr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ko-KR" alt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모델을 설계</a:t>
            </a:r>
            <a:r>
              <a:rPr lang="en-US" altLang="ko-KR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ja-JP" sz="3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ClothingItem</a:t>
            </a:r>
            <a:r>
              <a:rPr lang="en-US" altLang="ja-JP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Schedule)</a:t>
            </a:r>
          </a:p>
          <a:p>
            <a:pPr lvl="0" algn="l">
              <a:lnSpc>
                <a:spcPct val="132800"/>
              </a:lnSpc>
            </a:pPr>
            <a:br>
              <a:rPr lang="en-US" altLang="ja-JP" sz="4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5"/>
              </a:rPr>
            </a:br>
            <a:endParaRPr lang="en-US" sz="4800" b="0" i="0" u="none" strike="noStrike" dirty="0">
              <a:solidFill>
                <a:srgbClr val="000000"/>
              </a:solidFill>
              <a:latin typeface="NanumSquare Bold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3584877F-32F1-99DF-FB73-1CA769E7AA26}"/>
              </a:ext>
            </a:extLst>
          </p:cNvPr>
          <p:cNvSpPr txBox="1"/>
          <p:nvPr/>
        </p:nvSpPr>
        <p:spPr>
          <a:xfrm>
            <a:off x="1739900" y="7391405"/>
            <a:ext cx="10629900" cy="8381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Back end:</a:t>
            </a:r>
            <a:endParaRPr lang="en-US" sz="4000" b="0" i="0" u="none" strike="noStrike" dirty="0">
              <a:solidFill>
                <a:srgbClr val="000000"/>
              </a:solidFill>
              <a:latin typeface="NanumSquare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835</Words>
  <Application>Microsoft Macintosh PowerPoint</Application>
  <PresentationFormat>사용자 지정</PresentationFormat>
  <Paragraphs>132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NanumSquare Regular</vt:lpstr>
      <vt:lpstr>NanumSquare Bold</vt:lpstr>
      <vt:lpstr>Calibri</vt:lpstr>
      <vt:lpstr>Roboto Mono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신상협</cp:lastModifiedBy>
  <cp:revision>12</cp:revision>
  <dcterms:created xsi:type="dcterms:W3CDTF">2006-08-16T00:00:00Z</dcterms:created>
  <dcterms:modified xsi:type="dcterms:W3CDTF">2025-09-24T08:33:26Z</dcterms:modified>
</cp:coreProperties>
</file>